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4"/>
  </p:sldMasterIdLst>
  <p:sldIdLst>
    <p:sldId id="256" r:id="rId5"/>
    <p:sldId id="263" r:id="rId6"/>
    <p:sldId id="258" r:id="rId7"/>
    <p:sldId id="259" r:id="rId8"/>
    <p:sldId id="260" r:id="rId9"/>
    <p:sldId id="261" r:id="rId10"/>
    <p:sldId id="262" r:id="rId11"/>
    <p:sldId id="270" r:id="rId12"/>
    <p:sldId id="271"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6" autoAdjust="0"/>
    <p:restoredTop sz="94660"/>
  </p:normalViewPr>
  <p:slideViewPr>
    <p:cSldViewPr>
      <p:cViewPr varScale="1">
        <p:scale>
          <a:sx n="96" d="100"/>
          <a:sy n="96" d="100"/>
        </p:scale>
        <p:origin x="-3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7B32391C-6237-4A53-8A28-E4E5F03ABB5A}" type="datetimeFigureOut">
              <a:rPr lang="ru-RU"/>
              <a:pPr>
                <a:defRPr/>
              </a:pPr>
              <a:t>28.10.2016</a:t>
            </a:fld>
            <a:endParaRPr lang="ru-RU" dirty="0"/>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8C4F5D0-1441-4090-BCD3-704AB8EB4EA1}" type="slidenum">
              <a:rPr lang="ru-RU"/>
              <a:pPr>
                <a:defRPr/>
              </a:pPr>
              <a:t>‹#›</a:t>
            </a:fld>
            <a:endParaRPr lang="ru-RU" dirty="0"/>
          </a:p>
        </p:txBody>
      </p:sp>
    </p:spTree>
    <p:extLst>
      <p:ext uri="{BB962C8B-B14F-4D97-AF65-F5344CB8AC3E}">
        <p14:creationId xmlns:p14="http://schemas.microsoft.com/office/powerpoint/2010/main" xmlns="" val="350169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CEC779B9-A940-4AAF-B971-EB999E1AC8A2}" type="datetimeFigureOut">
              <a:rPr lang="ru-RU"/>
              <a:pPr>
                <a:defRPr/>
              </a:pPr>
              <a:t>28.10.2016</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342DB3F0-7811-400A-AA6F-32290AE1D6B2}" type="slidenum">
              <a:rPr lang="ru-RU"/>
              <a:pPr>
                <a:defRPr/>
              </a:pPr>
              <a:t>‹#›</a:t>
            </a:fld>
            <a:endParaRPr lang="ru-RU" dirty="0"/>
          </a:p>
        </p:txBody>
      </p:sp>
    </p:spTree>
    <p:extLst>
      <p:ext uri="{BB962C8B-B14F-4D97-AF65-F5344CB8AC3E}">
        <p14:creationId xmlns:p14="http://schemas.microsoft.com/office/powerpoint/2010/main" xmlns="" val="331775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7DF775D6-F149-4B0E-A7A2-1150BD9C85E0}" type="datetimeFigureOut">
              <a:rPr lang="ru-RU"/>
              <a:pPr>
                <a:defRPr/>
              </a:pPr>
              <a:t>28.10.2016</a:t>
            </a:fld>
            <a:endParaRPr lang="ru-RU" dirty="0"/>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6ECE5D8B-B49D-4C68-BC3E-F98350FB6254}" type="slidenum">
              <a:rPr lang="ru-RU"/>
              <a:pPr>
                <a:defRPr/>
              </a:pPr>
              <a:t>‹#›</a:t>
            </a:fld>
            <a:endParaRPr lang="ru-RU" dirty="0"/>
          </a:p>
        </p:txBody>
      </p:sp>
    </p:spTree>
    <p:extLst>
      <p:ext uri="{BB962C8B-B14F-4D97-AF65-F5344CB8AC3E}">
        <p14:creationId xmlns:p14="http://schemas.microsoft.com/office/powerpoint/2010/main" xmlns="" val="132284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26C5B88A-22A1-4F5C-9320-41B50393F1AE}" type="datetimeFigureOut">
              <a:rPr lang="ru-RU"/>
              <a:pPr>
                <a:defRPr/>
              </a:pPr>
              <a:t>28.10.2016</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6E96212E-AF4D-495D-8CDB-4B5D1BE4BCDC}" type="slidenum">
              <a:rPr lang="ru-RU"/>
              <a:pPr>
                <a:defRPr/>
              </a:pPr>
              <a:t>‹#›</a:t>
            </a:fld>
            <a:endParaRPr lang="ru-RU" dirty="0"/>
          </a:p>
        </p:txBody>
      </p:sp>
    </p:spTree>
    <p:extLst>
      <p:ext uri="{BB962C8B-B14F-4D97-AF65-F5344CB8AC3E}">
        <p14:creationId xmlns:p14="http://schemas.microsoft.com/office/powerpoint/2010/main" xmlns="" val="244346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5E56AA24-F96B-4A22-82FB-90B6D8937FFA}" type="datetimeFigureOut">
              <a:rPr lang="ru-RU"/>
              <a:pPr>
                <a:defRPr/>
              </a:pPr>
              <a:t>28.10.2016</a:t>
            </a:fld>
            <a:endParaRPr lang="ru-RU" dirty="0"/>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5EE258CC-A24D-4956-B8E1-F1816952FA1A}" type="slidenum">
              <a:rPr lang="ru-RU"/>
              <a:pPr>
                <a:defRPr/>
              </a:pPr>
              <a:t>‹#›</a:t>
            </a:fld>
            <a:endParaRPr lang="ru-RU" dirty="0"/>
          </a:p>
        </p:txBody>
      </p:sp>
    </p:spTree>
    <p:extLst>
      <p:ext uri="{BB962C8B-B14F-4D97-AF65-F5344CB8AC3E}">
        <p14:creationId xmlns:p14="http://schemas.microsoft.com/office/powerpoint/2010/main" xmlns="" val="139024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54CA956A-7111-4395-ACE9-62FB602B1764}" type="datetimeFigureOut">
              <a:rPr lang="ru-RU"/>
              <a:pPr>
                <a:defRPr/>
              </a:pPr>
              <a:t>28.10.2016</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83E6F9F0-B347-4EAD-8E82-6FB8FF2D5CF3}" type="slidenum">
              <a:rPr lang="ru-RU"/>
              <a:pPr>
                <a:defRPr/>
              </a:pPr>
              <a:t>‹#›</a:t>
            </a:fld>
            <a:endParaRPr lang="ru-RU" dirty="0"/>
          </a:p>
        </p:txBody>
      </p:sp>
    </p:spTree>
    <p:extLst>
      <p:ext uri="{BB962C8B-B14F-4D97-AF65-F5344CB8AC3E}">
        <p14:creationId xmlns:p14="http://schemas.microsoft.com/office/powerpoint/2010/main" xmlns="" val="293046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AEC16BA9-1200-4724-BD44-FCE4382C5B3E}" type="datetimeFigureOut">
              <a:rPr lang="ru-RU"/>
              <a:pPr>
                <a:defRPr/>
              </a:pPr>
              <a:t>28.10.2016</a:t>
            </a:fld>
            <a:endParaRPr lang="ru-RU" dirty="0"/>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1B0FE8F4-D797-4260-B7F8-C19E7BDCAF97}" type="slidenum">
              <a:rPr lang="ru-RU"/>
              <a:pPr>
                <a:defRPr/>
              </a:pPr>
              <a:t>‹#›</a:t>
            </a:fld>
            <a:endParaRPr lang="ru-RU" dirty="0"/>
          </a:p>
        </p:txBody>
      </p:sp>
    </p:spTree>
    <p:extLst>
      <p:ext uri="{BB962C8B-B14F-4D97-AF65-F5344CB8AC3E}">
        <p14:creationId xmlns:p14="http://schemas.microsoft.com/office/powerpoint/2010/main" xmlns="" val="301664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74443B29-D7BC-4CCD-8249-4F6C73CDC7A2}" type="datetimeFigureOut">
              <a:rPr lang="ru-RU"/>
              <a:pPr>
                <a:defRPr/>
              </a:pPr>
              <a:t>28.10.2016</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DB5C19E5-C997-4D08-8796-C0EAB858C70F}" type="slidenum">
              <a:rPr lang="ru-RU"/>
              <a:pPr>
                <a:defRPr/>
              </a:pPr>
              <a:t>‹#›</a:t>
            </a:fld>
            <a:endParaRPr lang="ru-RU" dirty="0"/>
          </a:p>
        </p:txBody>
      </p:sp>
    </p:spTree>
    <p:extLst>
      <p:ext uri="{BB962C8B-B14F-4D97-AF65-F5344CB8AC3E}">
        <p14:creationId xmlns:p14="http://schemas.microsoft.com/office/powerpoint/2010/main" xmlns="" val="297849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D03B5EAA-6DBF-4814-B787-CA80469BF38A}" type="datetimeFigureOut">
              <a:rPr lang="ru-RU"/>
              <a:pPr>
                <a:defRPr/>
              </a:pPr>
              <a:t>28.10.2016</a:t>
            </a:fld>
            <a:endParaRPr lang="ru-RU" dirty="0"/>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F94E5FF2-F51A-4CD4-9C26-9EEC17C7501B}" type="slidenum">
              <a:rPr lang="ru-RU"/>
              <a:pPr>
                <a:defRPr/>
              </a:pPr>
              <a:t>‹#›</a:t>
            </a:fld>
            <a:endParaRPr lang="ru-RU" dirty="0"/>
          </a:p>
        </p:txBody>
      </p:sp>
    </p:spTree>
    <p:extLst>
      <p:ext uri="{BB962C8B-B14F-4D97-AF65-F5344CB8AC3E}">
        <p14:creationId xmlns:p14="http://schemas.microsoft.com/office/powerpoint/2010/main" xmlns="" val="357652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04B9491D-967E-4C39-81D9-DE91CAC6374B}" type="datetimeFigureOut">
              <a:rPr lang="ru-RU"/>
              <a:pPr>
                <a:defRPr/>
              </a:pPr>
              <a:t>28.10.2016</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6679C9D7-86D9-4087-8BB6-EE33FF9709A4}" type="slidenum">
              <a:rPr lang="ru-RU"/>
              <a:pPr>
                <a:defRPr/>
              </a:pPr>
              <a:t>‹#›</a:t>
            </a:fld>
            <a:endParaRPr lang="ru-RU" dirty="0"/>
          </a:p>
        </p:txBody>
      </p:sp>
    </p:spTree>
    <p:extLst>
      <p:ext uri="{BB962C8B-B14F-4D97-AF65-F5344CB8AC3E}">
        <p14:creationId xmlns:p14="http://schemas.microsoft.com/office/powerpoint/2010/main" xmlns="" val="81390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4B5F0D60-930B-43AC-82D7-70E3187E2148}" type="datetimeFigureOut">
              <a:rPr lang="ru-RU"/>
              <a:pPr>
                <a:defRPr/>
              </a:pPr>
              <a:t>28.10.2016</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503CF23B-B9BE-4AE8-8E9D-A6464B913153}" type="slidenum">
              <a:rPr lang="ru-RU"/>
              <a:pPr>
                <a:defRPr/>
              </a:pPr>
              <a:t>‹#›</a:t>
            </a:fld>
            <a:endParaRPr lang="ru-RU" dirty="0"/>
          </a:p>
        </p:txBody>
      </p:sp>
    </p:spTree>
    <p:extLst>
      <p:ext uri="{BB962C8B-B14F-4D97-AF65-F5344CB8AC3E}">
        <p14:creationId xmlns:p14="http://schemas.microsoft.com/office/powerpoint/2010/main" xmlns="" val="125550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246" name="Текст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6026AA30-F6B6-4D96-9F5C-485199E4EC0A}" type="datetimeFigureOut">
              <a:rPr lang="ru-RU"/>
              <a:pPr>
                <a:defRPr/>
              </a:pPr>
              <a:t>28.10.2016</a:t>
            </a:fld>
            <a:endParaRPr lang="ru-RU" dirty="0"/>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B8C806E4-80CC-4DB9-B958-FEC68E029FB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48" r:id="rId1"/>
    <p:sldLayoutId id="2147483841" r:id="rId2"/>
    <p:sldLayoutId id="2147483849" r:id="rId3"/>
    <p:sldLayoutId id="2147483842" r:id="rId4"/>
    <p:sldLayoutId id="2147483843" r:id="rId5"/>
    <p:sldLayoutId id="2147483844" r:id="rId6"/>
    <p:sldLayoutId id="2147483845" r:id="rId7"/>
    <p:sldLayoutId id="2147483846" r:id="rId8"/>
    <p:sldLayoutId id="2147483850" r:id="rId9"/>
    <p:sldLayoutId id="2147483847" r:id="rId10"/>
    <p:sldLayoutId id="214748385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ublic.superjob.ru/images/albums.ru/82/10241.jp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contact-orel.ucoz.ru/1C.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mzayceva.files.wordpress.com/2011/10/d0bed182d187d0b5d182d0bdd0bed181d182d18c.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www.buh724.ru/i/mony(1).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Рисунок 4" descr="120090717233324Scheti.png"/>
          <p:cNvPicPr>
            <a:picLocks noChangeAspect="1"/>
          </p:cNvPicPr>
          <p:nvPr/>
        </p:nvPicPr>
        <p:blipFill>
          <a:blip r:embed="rId2">
            <a:lum bright="-24000" contrast="-30000"/>
            <a:extLst>
              <a:ext uri="{28A0092B-C50C-407E-A947-70E740481C1C}">
                <a14:useLocalDpi xmlns:a14="http://schemas.microsoft.com/office/drawing/2010/main" xmlns=""/>
              </a:ext>
            </a:extLst>
          </a:blip>
          <a:srcRect/>
          <a:stretch>
            <a:fillRect/>
          </a:stretch>
        </p:blipFill>
        <p:spPr bwMode="auto">
          <a:xfrm>
            <a:off x="458788" y="0"/>
            <a:ext cx="825658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142844" y="214290"/>
            <a:ext cx="8643998" cy="6143668"/>
          </a:xfrm>
          <a:blipFill dpi="0" rotWithShape="0">
            <a:blip r:embed="rId3" cstate="screen">
              <a:alphaModFix amt="16000"/>
              <a:lum bright="54000" contrast="-1000"/>
              <a:extLst>
                <a:ext uri="{28A0092B-C50C-407E-A947-70E740481C1C}">
                  <a14:useLocalDpi xmlns:a14="http://schemas.microsoft.com/office/drawing/2010/main" xmlns=""/>
                </a:ext>
              </a:extLst>
            </a:blip>
            <a:srcRect/>
            <a:stretch>
              <a:fillRect l="75000" r="4000" b="84000"/>
            </a:stretch>
          </a:blipFill>
        </p:spPr>
        <p:txBody>
          <a:bodyPr rtlCol="0">
            <a:normAutofit/>
          </a:bodyPr>
          <a:lstStyle/>
          <a:p>
            <a:pPr algn="ctr" eaLnBrk="1" fontAlgn="auto" hangingPunct="1">
              <a:spcAft>
                <a:spcPts val="0"/>
              </a:spcAft>
              <a:defRPr/>
            </a:pPr>
            <a:r>
              <a:rPr lang="ru-RU" sz="2800" dirty="0" smtClean="0">
                <a:solidFill>
                  <a:srgbClr val="FFFF00"/>
                </a:solidFill>
              </a:rPr>
              <a:t>направление </a:t>
            </a:r>
            <a:r>
              <a:rPr lang="ru-RU" sz="2800" u="sng" dirty="0" smtClean="0">
                <a:solidFill>
                  <a:srgbClr val="FFFF00"/>
                </a:solidFill>
              </a:rPr>
              <a:t>Экономика</a:t>
            </a:r>
            <a:r>
              <a:rPr lang="ru-RU" sz="2800" i="1" dirty="0" smtClean="0">
                <a:solidFill>
                  <a:srgbClr val="FFFF00"/>
                </a:solidFill>
              </a:rPr>
              <a:t> </a:t>
            </a:r>
            <a:r>
              <a:rPr lang="ru-RU" sz="2800" dirty="0" smtClean="0">
                <a:solidFill>
                  <a:srgbClr val="FFFF00"/>
                </a:solidFill>
              </a:rPr>
              <a:t/>
            </a:r>
            <a:br>
              <a:rPr lang="ru-RU" sz="2800" dirty="0" smtClean="0">
                <a:solidFill>
                  <a:srgbClr val="FFFF00"/>
                </a:solidFill>
              </a:rPr>
            </a:br>
            <a:r>
              <a:rPr lang="ru-RU" sz="2800" dirty="0" smtClean="0">
                <a:solidFill>
                  <a:srgbClr val="FFFF00"/>
                </a:solidFill>
              </a:rPr>
              <a:t/>
            </a:r>
            <a:br>
              <a:rPr lang="ru-RU" sz="2800" dirty="0" smtClean="0">
                <a:solidFill>
                  <a:srgbClr val="FFFF00"/>
                </a:solidFill>
              </a:rPr>
            </a:br>
            <a:r>
              <a:rPr lang="ru-RU" sz="2800" dirty="0" smtClean="0">
                <a:solidFill>
                  <a:srgbClr val="FFFF00"/>
                </a:solidFill>
              </a:rPr>
              <a:t>профиль </a:t>
            </a:r>
            <a:r>
              <a:rPr lang="ru-RU" sz="2800" u="sng" dirty="0" smtClean="0">
                <a:solidFill>
                  <a:srgbClr val="FFFF00"/>
                </a:solidFill>
              </a:rPr>
              <a:t>Бухгалтерский учет, анализ и аудит</a:t>
            </a:r>
            <a:br>
              <a:rPr lang="ru-RU" sz="2800" u="sng" dirty="0" smtClean="0">
                <a:solidFill>
                  <a:srgbClr val="FFFF00"/>
                </a:solidFill>
              </a:rPr>
            </a:br>
            <a:r>
              <a:rPr lang="ru-RU" sz="2800" u="sng" dirty="0" smtClean="0">
                <a:solidFill>
                  <a:srgbClr val="FFFF00"/>
                </a:solidFill>
              </a:rPr>
              <a:t/>
            </a:r>
            <a:br>
              <a:rPr lang="ru-RU" sz="2800" u="sng" dirty="0" smtClean="0">
                <a:solidFill>
                  <a:srgbClr val="FFFF00"/>
                </a:solidFill>
              </a:rPr>
            </a:br>
            <a:r>
              <a:rPr lang="ru-RU" sz="2800" dirty="0" smtClean="0">
                <a:solidFill>
                  <a:srgbClr val="FF0000"/>
                </a:solidFill>
              </a:rPr>
              <a:t>форма обучения – </a:t>
            </a:r>
            <a:r>
              <a:rPr lang="ru-RU" sz="2800" dirty="0" err="1" smtClean="0">
                <a:solidFill>
                  <a:srgbClr val="FF0000"/>
                </a:solidFill>
              </a:rPr>
              <a:t>бакалавриат</a:t>
            </a:r>
            <a:r>
              <a:rPr lang="ru-RU" sz="2800" dirty="0" smtClean="0">
                <a:solidFill>
                  <a:srgbClr val="FFFF00"/>
                </a:solidFill>
              </a:rPr>
              <a:t/>
            </a:r>
            <a:br>
              <a:rPr lang="ru-RU" sz="2800" dirty="0" smtClean="0">
                <a:solidFill>
                  <a:srgbClr val="FFFF00"/>
                </a:solidFill>
              </a:rPr>
            </a:br>
            <a:r>
              <a:rPr lang="ru-RU" sz="2800" dirty="0" smtClean="0">
                <a:solidFill>
                  <a:srgbClr val="FFC000"/>
                </a:solidFill>
              </a:rPr>
              <a:t>срок обучения – 4 года</a:t>
            </a:r>
            <a:r>
              <a:rPr lang="ru-RU" sz="2800" dirty="0" smtClean="0">
                <a:solidFill>
                  <a:srgbClr val="FFFF00"/>
                </a:solidFill>
              </a:rPr>
              <a:t/>
            </a:r>
            <a:br>
              <a:rPr lang="ru-RU" sz="2800" dirty="0" smtClean="0">
                <a:solidFill>
                  <a:srgbClr val="FFFF00"/>
                </a:solidFill>
              </a:rPr>
            </a:br>
            <a:r>
              <a:rPr lang="ru-RU" sz="2800" u="sng" dirty="0" smtClean="0">
                <a:solidFill>
                  <a:schemeClr val="accent3">
                    <a:lumMod val="40000"/>
                    <a:lumOff val="60000"/>
                  </a:schemeClr>
                </a:solidFill>
              </a:rPr>
              <a:t>ВСТУПИТЕЛЬНЫЕ ИСПЫТАНИЯ</a:t>
            </a:r>
            <a:r>
              <a:rPr lang="ru-RU" sz="2800" dirty="0" smtClean="0">
                <a:solidFill>
                  <a:srgbClr val="FFFF00"/>
                </a:solidFill>
              </a:rPr>
              <a:t/>
            </a:r>
            <a:br>
              <a:rPr lang="ru-RU" sz="2800" dirty="0" smtClean="0">
                <a:solidFill>
                  <a:srgbClr val="FFFF00"/>
                </a:solidFill>
              </a:rPr>
            </a:br>
            <a:r>
              <a:rPr lang="ru-RU" sz="2800" dirty="0" smtClean="0">
                <a:solidFill>
                  <a:srgbClr val="FFFF00"/>
                </a:solidFill>
              </a:rPr>
              <a:t>РУССКИЙ ЯЗЫК</a:t>
            </a:r>
            <a:br>
              <a:rPr lang="ru-RU" sz="2800" dirty="0" smtClean="0">
                <a:solidFill>
                  <a:srgbClr val="FFFF00"/>
                </a:solidFill>
              </a:rPr>
            </a:br>
            <a:r>
              <a:rPr lang="ru-RU" sz="2800" dirty="0" smtClean="0">
                <a:solidFill>
                  <a:srgbClr val="FFFF00"/>
                </a:solidFill>
              </a:rPr>
              <a:t>МАТЕМАТИКА</a:t>
            </a:r>
            <a:br>
              <a:rPr lang="ru-RU" sz="2800" dirty="0" smtClean="0">
                <a:solidFill>
                  <a:srgbClr val="FFFF00"/>
                </a:solidFill>
              </a:rPr>
            </a:br>
            <a:r>
              <a:rPr lang="ru-RU" sz="2800" dirty="0" smtClean="0">
                <a:solidFill>
                  <a:srgbClr val="FFFF00"/>
                </a:solidFill>
              </a:rPr>
              <a:t>ОБЩЕСТВОЗНАНИЕ</a:t>
            </a:r>
            <a:br>
              <a:rPr lang="ru-RU" sz="2800" dirty="0" smtClean="0">
                <a:solidFill>
                  <a:srgbClr val="FFFF00"/>
                </a:solidFill>
              </a:rPr>
            </a:br>
            <a:r>
              <a:rPr lang="ru-RU" sz="2800" dirty="0" smtClean="0">
                <a:solidFill>
                  <a:schemeClr val="accent3"/>
                </a:solidFill>
              </a:rPr>
              <a:t>КОНТАКТНЫЙ ТЕЛЕФОН 23-66-95</a:t>
            </a:r>
            <a:br>
              <a:rPr lang="ru-RU" sz="2800" dirty="0" smtClean="0">
                <a:solidFill>
                  <a:schemeClr val="accent3"/>
                </a:solidFill>
              </a:rPr>
            </a:br>
            <a:endParaRPr lang="ru-RU" sz="2800" dirty="0">
              <a:solidFill>
                <a:schemeClr val="accent3"/>
              </a:solidFill>
            </a:endParaRPr>
          </a:p>
        </p:txBody>
      </p:sp>
      <p:sp>
        <p:nvSpPr>
          <p:cNvPr id="10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ru-RU">
              <a:latin typeface="Calibri" pitchFamily="34" charset="0"/>
            </a:endParaRPr>
          </a:p>
        </p:txBody>
      </p:sp>
    </p:spTree>
  </p:cSld>
  <p:clrMapOvr>
    <a:masterClrMapping/>
  </p:clrMapOvr>
  <p:transition advClick="0" advTm="8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57158" y="1857364"/>
          <a:ext cx="8143875" cy="5443537"/>
        </p:xfrm>
        <a:graphic>
          <a:graphicData uri="http://schemas.openxmlformats.org/drawingml/2006/table">
            <a:tbl>
              <a:tblPr/>
              <a:tblGrid>
                <a:gridCol w="3499860"/>
                <a:gridCol w="4644015"/>
              </a:tblGrid>
              <a:tr h="427922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500" b="1" dirty="0" smtClean="0">
                          <a:solidFill>
                            <a:srgbClr val="0070C0"/>
                          </a:solidFill>
                          <a:latin typeface="Arial Black" pitchFamily="34" charset="0"/>
                          <a:ea typeface="Calibri"/>
                          <a:cs typeface="Times New Roman"/>
                        </a:rPr>
                        <a:t> </a:t>
                      </a:r>
                      <a:endParaRPr lang="ru-RU" sz="2500" dirty="0">
                        <a:solidFill>
                          <a:srgbClr val="0070C0"/>
                        </a:solidFill>
                        <a:latin typeface="Arial Black" pitchFamily="34" charset="0"/>
                        <a:ea typeface="Calibri"/>
                        <a:cs typeface="Times New Roman"/>
                      </a:endParaRPr>
                    </a:p>
                  </a:txBody>
                  <a:tcPr marL="64941" marR="64941" marT="0" marB="0">
                    <a:lnL>
                      <a:noFill/>
                    </a:lnL>
                    <a:lnR>
                      <a:noFill/>
                    </a:lnR>
                    <a:lnT>
                      <a:noFill/>
                    </a:lnT>
                    <a:lnB>
                      <a:noFill/>
                    </a:lnB>
                  </a:tcPr>
                </a:tc>
                <a:tc>
                  <a:txBody>
                    <a:bodyPr/>
                    <a:lstStyle/>
                    <a:p>
                      <a:pPr algn="ctr"/>
                      <a:r>
                        <a:rPr lang="ru-RU" sz="1400" b="1" kern="1200" dirty="0" smtClean="0">
                          <a:solidFill>
                            <a:schemeClr val="accent4">
                              <a:lumMod val="60000"/>
                              <a:lumOff val="40000"/>
                            </a:schemeClr>
                          </a:solidFill>
                          <a:latin typeface="+mn-lt"/>
                          <a:ea typeface="+mn-ea"/>
                          <a:cs typeface="+mn-cs"/>
                        </a:rPr>
                        <a:t>ЧЕМУ ВЫ СМОЖИТЕ</a:t>
                      </a:r>
                      <a:r>
                        <a:rPr lang="ru-RU" sz="1400" b="1" kern="1200" baseline="0" dirty="0" smtClean="0">
                          <a:solidFill>
                            <a:schemeClr val="accent4">
                              <a:lumMod val="60000"/>
                              <a:lumOff val="40000"/>
                            </a:schemeClr>
                          </a:solidFill>
                          <a:latin typeface="+mn-lt"/>
                          <a:ea typeface="+mn-ea"/>
                          <a:cs typeface="+mn-cs"/>
                        </a:rPr>
                        <a:t> НАУЧИТЬСЯ</a:t>
                      </a:r>
                      <a:r>
                        <a:rPr lang="ru-RU" sz="1400" b="1" kern="1200" dirty="0" smtClean="0">
                          <a:solidFill>
                            <a:schemeClr val="accent4">
                              <a:lumMod val="60000"/>
                              <a:lumOff val="40000"/>
                            </a:schemeClr>
                          </a:solidFill>
                          <a:latin typeface="+mn-lt"/>
                          <a:ea typeface="+mn-ea"/>
                          <a:cs typeface="+mn-cs"/>
                        </a:rPr>
                        <a:t>?</a:t>
                      </a:r>
                    </a:p>
                    <a:p>
                      <a:pPr algn="ctr"/>
                      <a:endParaRPr lang="ru-RU" sz="1400" kern="1200" dirty="0" smtClean="0">
                        <a:solidFill>
                          <a:schemeClr val="accent4">
                            <a:lumMod val="60000"/>
                            <a:lumOff val="40000"/>
                          </a:schemeClr>
                        </a:solidFill>
                        <a:latin typeface="+mn-lt"/>
                        <a:ea typeface="+mn-ea"/>
                        <a:cs typeface="+mn-cs"/>
                      </a:endParaRPr>
                    </a:p>
                    <a:p>
                      <a:pPr lvl="0" algn="just">
                        <a:buFont typeface="Wingdings" pitchFamily="2" charset="2"/>
                        <a:buChar char="v"/>
                      </a:pPr>
                      <a:r>
                        <a:rPr lang="ru-RU" sz="1400" kern="1200" dirty="0" smtClean="0">
                          <a:solidFill>
                            <a:schemeClr val="accent4">
                              <a:lumMod val="60000"/>
                              <a:lumOff val="40000"/>
                            </a:schemeClr>
                          </a:solidFill>
                          <a:latin typeface="+mn-lt"/>
                          <a:ea typeface="+mn-ea"/>
                          <a:cs typeface="+mn-cs"/>
                        </a:rPr>
                        <a:t>автоматизация бухгалтерского и налогового учета, включая подготовку обязательной отчетности;  </a:t>
                      </a:r>
                    </a:p>
                    <a:p>
                      <a:pPr lvl="0" algn="just">
                        <a:buFont typeface="Wingdings" pitchFamily="2" charset="2"/>
                        <a:buChar char="v"/>
                      </a:pPr>
                      <a:r>
                        <a:rPr lang="ru-RU" sz="1400" kern="1200" dirty="0" smtClean="0">
                          <a:solidFill>
                            <a:schemeClr val="accent4">
                              <a:lumMod val="60000"/>
                              <a:lumOff val="40000"/>
                            </a:schemeClr>
                          </a:solidFill>
                          <a:latin typeface="+mn-lt"/>
                          <a:ea typeface="+mn-ea"/>
                          <a:cs typeface="+mn-cs"/>
                        </a:rPr>
                        <a:t>определение результатов хозяйственно-финансовой деятельности предприятия, выработка рациональной системы организации учета и отчетности на основе выбора эффективной учетной политики;</a:t>
                      </a:r>
                    </a:p>
                    <a:p>
                      <a:pPr lvl="0">
                        <a:buFont typeface="Wingdings" pitchFamily="2" charset="2"/>
                        <a:buChar char="v"/>
                      </a:pPr>
                      <a:r>
                        <a:rPr lang="ru-RU" sz="1400" kern="1200" dirty="0" smtClean="0">
                          <a:solidFill>
                            <a:schemeClr val="accent4">
                              <a:lumMod val="60000"/>
                              <a:lumOff val="40000"/>
                            </a:schemeClr>
                          </a:solidFill>
                          <a:latin typeface="+mn-lt"/>
                          <a:ea typeface="+mn-ea"/>
                          <a:cs typeface="+mn-cs"/>
                        </a:rPr>
                        <a:t>контроль, оценка достоверности отчетности, законности совершаемых операций, рекомендации по предупреждению просчетов и ошибок в финансовой деятельности, участие в рассмотрении исков о неплатежеспособности предприятий и организаций;</a:t>
                      </a:r>
                    </a:p>
                    <a:p>
                      <a:pPr lvl="0">
                        <a:buFont typeface="Wingdings" pitchFamily="2" charset="2"/>
                        <a:buChar char="v"/>
                      </a:pPr>
                      <a:r>
                        <a:rPr lang="ru-RU" sz="1400" kern="1200" dirty="0" smtClean="0">
                          <a:solidFill>
                            <a:schemeClr val="accent4">
                              <a:lumMod val="60000"/>
                              <a:lumOff val="40000"/>
                            </a:schemeClr>
                          </a:solidFill>
                          <a:latin typeface="+mn-lt"/>
                          <a:ea typeface="+mn-ea"/>
                          <a:cs typeface="+mn-cs"/>
                        </a:rPr>
                        <a:t>анализ финансовой деятельности предприятия ;</a:t>
                      </a:r>
                    </a:p>
                    <a:p>
                      <a:pPr lvl="0">
                        <a:buFont typeface="Wingdings" pitchFamily="2" charset="2"/>
                        <a:buChar char="v"/>
                      </a:pPr>
                      <a:r>
                        <a:rPr lang="ru-RU" sz="1400" kern="1200" dirty="0" smtClean="0">
                          <a:solidFill>
                            <a:schemeClr val="accent4">
                              <a:lumMod val="60000"/>
                              <a:lumOff val="40000"/>
                            </a:schemeClr>
                          </a:solidFill>
                          <a:latin typeface="+mn-lt"/>
                          <a:ea typeface="+mn-ea"/>
                          <a:cs typeface="+mn-cs"/>
                        </a:rPr>
                        <a:t>создание  презентационных материалов с помощью современных информационных технологий.</a:t>
                      </a:r>
                    </a:p>
                    <a:p>
                      <a:pPr lvl="0">
                        <a:buFont typeface="Wingdings" pitchFamily="2" charset="2"/>
                        <a:buChar char="v"/>
                      </a:pPr>
                      <a:endParaRPr lang="ru-RU" sz="1400" kern="1200" dirty="0" smtClean="0">
                        <a:solidFill>
                          <a:schemeClr val="accent4">
                            <a:lumMod val="60000"/>
                            <a:lumOff val="40000"/>
                          </a:schemeClr>
                        </a:solidFill>
                        <a:latin typeface="+mn-lt"/>
                        <a:ea typeface="+mn-ea"/>
                        <a:cs typeface="+mn-cs"/>
                      </a:endParaRPr>
                    </a:p>
                    <a:p>
                      <a:pPr>
                        <a:lnSpc>
                          <a:spcPct val="115000"/>
                        </a:lnSpc>
                        <a:spcAft>
                          <a:spcPts val="0"/>
                        </a:spcAft>
                      </a:pPr>
                      <a:endParaRPr lang="ru-RU" sz="2500" b="0" dirty="0">
                        <a:latin typeface="Calibri"/>
                        <a:ea typeface="Calibri"/>
                        <a:cs typeface="Times New Roman"/>
                      </a:endParaRPr>
                    </a:p>
                  </a:txBody>
                  <a:tcPr marL="64941" marR="64941" marT="0" marB="0">
                    <a:lnL>
                      <a:noFill/>
                    </a:lnL>
                    <a:lnR>
                      <a:noFill/>
                    </a:lnR>
                    <a:lnT>
                      <a:noFill/>
                    </a:lnT>
                    <a:lnB>
                      <a:noFill/>
                    </a:lnB>
                  </a:tcPr>
                </a:tc>
              </a:tr>
              <a:tr h="447887">
                <a:tc>
                  <a:txBody>
                    <a:bodyPr/>
                    <a:lstStyle/>
                    <a:p>
                      <a:pPr>
                        <a:lnSpc>
                          <a:spcPct val="115000"/>
                        </a:lnSpc>
                        <a:spcAft>
                          <a:spcPts val="0"/>
                        </a:spcAft>
                      </a:pPr>
                      <a:endParaRPr lang="ru-RU" sz="2500" dirty="0">
                        <a:solidFill>
                          <a:srgbClr val="0070C0"/>
                        </a:solidFill>
                        <a:latin typeface="Arial Black" pitchFamily="34" charset="0"/>
                        <a:ea typeface="Calibri"/>
                        <a:cs typeface="Times New Roman"/>
                      </a:endParaRPr>
                    </a:p>
                  </a:txBody>
                  <a:tcPr marL="64941" marR="64941" marT="0" marB="0">
                    <a:lnL>
                      <a:noFill/>
                    </a:lnL>
                    <a:lnR>
                      <a:noFill/>
                    </a:lnR>
                    <a:lnT>
                      <a:noFill/>
                    </a:lnT>
                    <a:lnB>
                      <a:noFill/>
                    </a:lnB>
                  </a:tcPr>
                </a:tc>
                <a:tc>
                  <a:txBody>
                    <a:bodyPr/>
                    <a:lstStyle/>
                    <a:p>
                      <a:pPr>
                        <a:lnSpc>
                          <a:spcPct val="115000"/>
                        </a:lnSpc>
                        <a:spcAft>
                          <a:spcPts val="0"/>
                        </a:spcAft>
                      </a:pPr>
                      <a:endParaRPr lang="ru-RU" sz="2500" b="0" dirty="0">
                        <a:latin typeface="Calibri"/>
                        <a:ea typeface="Calibri"/>
                        <a:cs typeface="Times New Roman"/>
                      </a:endParaRPr>
                    </a:p>
                  </a:txBody>
                  <a:tcPr marL="64941" marR="64941" marT="0" marB="0">
                    <a:lnL>
                      <a:noFill/>
                    </a:lnL>
                    <a:lnR>
                      <a:noFill/>
                    </a:lnR>
                    <a:lnT>
                      <a:noFill/>
                    </a:lnT>
                    <a:lnB>
                      <a:noFill/>
                    </a:lnB>
                  </a:tcPr>
                </a:tc>
              </a:tr>
              <a:tr h="716429">
                <a:tc>
                  <a:txBody>
                    <a:bodyPr/>
                    <a:lstStyle/>
                    <a:p>
                      <a:pPr>
                        <a:lnSpc>
                          <a:spcPct val="115000"/>
                        </a:lnSpc>
                        <a:spcAft>
                          <a:spcPts val="0"/>
                        </a:spcAft>
                      </a:pPr>
                      <a:endParaRPr lang="ru-RU" sz="2500" dirty="0">
                        <a:solidFill>
                          <a:srgbClr val="0070C0"/>
                        </a:solidFill>
                        <a:latin typeface="Arial Black" pitchFamily="34" charset="0"/>
                        <a:ea typeface="Calibri"/>
                        <a:cs typeface="Times New Roman"/>
                      </a:endParaRPr>
                    </a:p>
                  </a:txBody>
                  <a:tcPr marL="64941" marR="64941" marT="0" marB="0">
                    <a:lnL>
                      <a:noFill/>
                    </a:lnL>
                    <a:lnR>
                      <a:noFill/>
                    </a:lnR>
                    <a:lnT>
                      <a:noFill/>
                    </a:lnT>
                    <a:lnB>
                      <a:noFill/>
                    </a:lnB>
                  </a:tcPr>
                </a:tc>
                <a:tc>
                  <a:txBody>
                    <a:bodyPr/>
                    <a:lstStyle/>
                    <a:p>
                      <a:pPr>
                        <a:lnSpc>
                          <a:spcPct val="115000"/>
                        </a:lnSpc>
                        <a:spcAft>
                          <a:spcPts val="0"/>
                        </a:spcAft>
                      </a:pPr>
                      <a:endParaRPr lang="ru-RU" sz="2500" b="0" dirty="0">
                        <a:latin typeface="Calibri"/>
                        <a:ea typeface="Calibri"/>
                        <a:cs typeface="Times New Roman"/>
                      </a:endParaRPr>
                    </a:p>
                  </a:txBody>
                  <a:tcPr marL="64941" marR="64941" marT="0" marB="0">
                    <a:lnL>
                      <a:noFill/>
                    </a:lnL>
                    <a:lnR>
                      <a:noFill/>
                    </a:lnR>
                    <a:lnT>
                      <a:noFill/>
                    </a:lnT>
                    <a:lnB>
                      <a:noFill/>
                    </a:lnB>
                  </a:tcPr>
                </a:tc>
              </a:tr>
            </a:tbl>
          </a:graphicData>
        </a:graphic>
      </p:graphicFrame>
      <p:pic>
        <p:nvPicPr>
          <p:cNvPr id="2059" name="Picture 15" descr="Картинка 22 из 63688">
            <a:hlinkClick r:id="rId2"/>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0" y="3214688"/>
            <a:ext cx="2714625" cy="364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Рисунок 3" descr="IMG_7986.jpg"/>
          <p:cNvPicPr>
            <a:picLocks noChangeAspect="1"/>
          </p:cNvPicPr>
          <p:nvPr/>
        </p:nvPicPr>
        <p:blipFill>
          <a:blip r:embed="rId2" cstate="screen">
            <a:lum contrast="-40000"/>
            <a:extLst>
              <a:ext uri="{28A0092B-C50C-407E-A947-70E740481C1C}">
                <a14:useLocalDpi xmlns:a14="http://schemas.microsoft.com/office/drawing/2010/main" xmlns=""/>
              </a:ext>
            </a:extLst>
          </a:blip>
          <a:stretch>
            <a:fillRect/>
          </a:stretch>
        </p:blipFill>
        <p:spPr>
          <a:xfrm>
            <a:off x="785786" y="732239"/>
            <a:ext cx="7500990" cy="5625743"/>
          </a:xfrm>
          <a:prstGeom prst="rect">
            <a:avLst/>
          </a:prstGeom>
          <a:effectLst>
            <a:softEdge rad="317500"/>
          </a:effectLst>
        </p:spPr>
      </p:pic>
      <p:sp>
        <p:nvSpPr>
          <p:cNvPr id="2" name="Заголовок 1"/>
          <p:cNvSpPr>
            <a:spLocks noGrp="1"/>
          </p:cNvSpPr>
          <p:nvPr>
            <p:ph type="ctrTitle"/>
          </p:nvPr>
        </p:nvSpPr>
        <p:spPr>
          <a:xfrm>
            <a:off x="214282" y="571480"/>
            <a:ext cx="8929718" cy="6286519"/>
          </a:xfrm>
          <a:blipFill dpi="0" rotWithShape="1">
            <a:blip r:embed="rId3" cstate="screen">
              <a:alphaModFix amt="17000"/>
              <a:lum bright="54000" contrast="-1000"/>
              <a:extLst>
                <a:ext uri="{28A0092B-C50C-407E-A947-70E740481C1C}">
                  <a14:useLocalDpi xmlns:a14="http://schemas.microsoft.com/office/drawing/2010/main" xmlns=""/>
                </a:ext>
              </a:extLst>
            </a:blip>
            <a:srcRect/>
            <a:stretch>
              <a:fillRect t="9000" r="83000" b="76000"/>
            </a:stretch>
          </a:blipFill>
        </p:spPr>
        <p:txBody>
          <a:bodyPr rtlCol="0">
            <a:normAutofit fontScale="90000"/>
          </a:bodyPr>
          <a:lstStyle/>
          <a:p>
            <a:pPr eaLnBrk="1" fontAlgn="auto" hangingPunct="1">
              <a:spcAft>
                <a:spcPts val="0"/>
              </a:spcAft>
              <a:defRPr/>
            </a:pPr>
            <a:r>
              <a:rPr lang="ru-RU" sz="2700" dirty="0" smtClean="0">
                <a:solidFill>
                  <a:srgbClr val="C00000"/>
                </a:solidFill>
                <a:latin typeface="Arial Black" pitchFamily="34" charset="0"/>
              </a:rPr>
              <a:t> </a:t>
            </a:r>
            <a:r>
              <a:rPr lang="ru-RU" sz="2800" dirty="0" smtClean="0"/>
              <a:t>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000" dirty="0" smtClean="0">
                <a:solidFill>
                  <a:srgbClr val="FF0000"/>
                </a:solidFill>
              </a:rPr>
              <a:t>В период обучения студенты изучают дисциплины:</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       </a:t>
            </a:r>
            <a:r>
              <a:rPr lang="ru-RU" sz="2200" dirty="0" smtClean="0">
                <a:solidFill>
                  <a:srgbClr val="FFFF00"/>
                </a:solidFill>
              </a:rPr>
              <a:t>статистику </a:t>
            </a:r>
            <a:br>
              <a:rPr lang="ru-RU" sz="2200" dirty="0" smtClean="0">
                <a:solidFill>
                  <a:srgbClr val="FFFF00"/>
                </a:solidFill>
              </a:rPr>
            </a:br>
            <a:r>
              <a:rPr lang="ru-RU" sz="2200" dirty="0" smtClean="0">
                <a:solidFill>
                  <a:srgbClr val="FFFF00"/>
                </a:solidFill>
              </a:rPr>
              <a:t>       финансы </a:t>
            </a:r>
            <a:br>
              <a:rPr lang="ru-RU" sz="2200" dirty="0" smtClean="0">
                <a:solidFill>
                  <a:srgbClr val="FFFF00"/>
                </a:solidFill>
              </a:rPr>
            </a:br>
            <a:r>
              <a:rPr lang="ru-RU" sz="2200" dirty="0" smtClean="0">
                <a:solidFill>
                  <a:srgbClr val="FFFF00"/>
                </a:solidFill>
              </a:rPr>
              <a:t>         страхование</a:t>
            </a:r>
            <a:br>
              <a:rPr lang="ru-RU" sz="2200" dirty="0" smtClean="0">
                <a:solidFill>
                  <a:srgbClr val="FFFF00"/>
                </a:solidFill>
              </a:rPr>
            </a:br>
            <a:r>
              <a:rPr lang="ru-RU" sz="2200" dirty="0" smtClean="0">
                <a:solidFill>
                  <a:srgbClr val="FFFF00"/>
                </a:solidFill>
              </a:rPr>
              <a:t>         деньги, кредит, банки</a:t>
            </a:r>
            <a:br>
              <a:rPr lang="ru-RU" sz="2200" dirty="0" smtClean="0">
                <a:solidFill>
                  <a:srgbClr val="FFFF00"/>
                </a:solidFill>
              </a:rPr>
            </a:br>
            <a:r>
              <a:rPr lang="ru-RU" sz="2200" dirty="0" smtClean="0">
                <a:solidFill>
                  <a:srgbClr val="FFFF00"/>
                </a:solidFill>
              </a:rPr>
              <a:t>        аудит </a:t>
            </a:r>
            <a:br>
              <a:rPr lang="ru-RU" sz="2200" dirty="0" smtClean="0">
                <a:solidFill>
                  <a:srgbClr val="FFFF00"/>
                </a:solidFill>
              </a:rPr>
            </a:br>
            <a:r>
              <a:rPr lang="ru-RU" sz="2200" dirty="0" smtClean="0">
                <a:solidFill>
                  <a:srgbClr val="FFFF00"/>
                </a:solidFill>
              </a:rPr>
              <a:t>            бухгалтерский финансовый учет                                                     </a:t>
            </a:r>
            <a:br>
              <a:rPr lang="ru-RU" sz="2200" dirty="0" smtClean="0">
                <a:solidFill>
                  <a:srgbClr val="FFFF00"/>
                </a:solidFill>
              </a:rPr>
            </a:br>
            <a:r>
              <a:rPr lang="ru-RU" sz="2200" dirty="0" smtClean="0">
                <a:solidFill>
                  <a:srgbClr val="FFFF00"/>
                </a:solidFill>
              </a:rPr>
              <a:t>         бухгалтерский управленческий учет</a:t>
            </a:r>
            <a:br>
              <a:rPr lang="ru-RU" sz="2200" dirty="0" smtClean="0">
                <a:solidFill>
                  <a:srgbClr val="FFFF00"/>
                </a:solidFill>
              </a:rPr>
            </a:br>
            <a:r>
              <a:rPr lang="ru-RU" sz="2200" dirty="0" smtClean="0">
                <a:solidFill>
                  <a:srgbClr val="FFFF00"/>
                </a:solidFill>
              </a:rPr>
              <a:t>       бухгалтерскую финансовую отчетность </a:t>
            </a:r>
            <a:br>
              <a:rPr lang="ru-RU" sz="2200" dirty="0" smtClean="0">
                <a:solidFill>
                  <a:srgbClr val="FFFF00"/>
                </a:solidFill>
              </a:rPr>
            </a:br>
            <a:r>
              <a:rPr lang="ru-RU" sz="2200" dirty="0" smtClean="0">
                <a:solidFill>
                  <a:srgbClr val="FFFF00"/>
                </a:solidFill>
              </a:rPr>
              <a:t>       комплексный анализ хозяйственной деятельности                                </a:t>
            </a:r>
            <a:br>
              <a:rPr lang="ru-RU" sz="2200" dirty="0" smtClean="0">
                <a:solidFill>
                  <a:srgbClr val="FFFF00"/>
                </a:solidFill>
              </a:rPr>
            </a:br>
            <a:r>
              <a:rPr lang="ru-RU" sz="2200" dirty="0" smtClean="0">
                <a:solidFill>
                  <a:srgbClr val="FFFF00"/>
                </a:solidFill>
              </a:rPr>
              <a:t>      лабораторный практикум по бухгалтерскому учету</a:t>
            </a:r>
            <a:br>
              <a:rPr lang="ru-RU" sz="2200" dirty="0" smtClean="0">
                <a:solidFill>
                  <a:srgbClr val="FFFF00"/>
                </a:solidFill>
              </a:rPr>
            </a:br>
            <a:r>
              <a:rPr lang="ru-RU" sz="2200" dirty="0" smtClean="0">
                <a:solidFill>
                  <a:srgbClr val="FFFF00"/>
                </a:solidFill>
              </a:rPr>
              <a:t>           бухгалтерское дело</a:t>
            </a:r>
            <a:br>
              <a:rPr lang="ru-RU" sz="2200" dirty="0" smtClean="0">
                <a:solidFill>
                  <a:srgbClr val="FFFF00"/>
                </a:solidFill>
              </a:rPr>
            </a:br>
            <a:r>
              <a:rPr lang="ru-RU" sz="2200" dirty="0" smtClean="0">
                <a:solidFill>
                  <a:srgbClr val="FFFF00"/>
                </a:solidFill>
              </a:rPr>
              <a:t>        учет на предприятиях малого бизнеса</a:t>
            </a:r>
            <a:br>
              <a:rPr lang="ru-RU" sz="2200" dirty="0" smtClean="0">
                <a:solidFill>
                  <a:srgbClr val="FFFF00"/>
                </a:solidFill>
              </a:rPr>
            </a:br>
            <a:r>
              <a:rPr lang="ru-RU" sz="2200" dirty="0" smtClean="0">
                <a:solidFill>
                  <a:srgbClr val="FFFF00"/>
                </a:solidFill>
              </a:rPr>
              <a:t>       учет и анализ в страховых организациях</a:t>
            </a:r>
            <a:br>
              <a:rPr lang="ru-RU" sz="2200" dirty="0" smtClean="0">
                <a:solidFill>
                  <a:srgbClr val="FFFF00"/>
                </a:solidFill>
              </a:rPr>
            </a:br>
            <a:r>
              <a:rPr lang="ru-RU" sz="2200" dirty="0" smtClean="0">
                <a:solidFill>
                  <a:srgbClr val="FFFF00"/>
                </a:solidFill>
              </a:rPr>
              <a:t>        учет и  анализ в коммерческих банках </a:t>
            </a:r>
            <a:br>
              <a:rPr lang="ru-RU" sz="2200" dirty="0" smtClean="0">
                <a:solidFill>
                  <a:srgbClr val="FFFF00"/>
                </a:solidFill>
              </a:rPr>
            </a:br>
            <a:r>
              <a:rPr lang="ru-RU" sz="2200" dirty="0" smtClean="0">
                <a:solidFill>
                  <a:srgbClr val="FFFF00"/>
                </a:solidFill>
              </a:rPr>
              <a:t>       бюджетный учет</a:t>
            </a:r>
            <a:br>
              <a:rPr lang="ru-RU" sz="2200" dirty="0" smtClean="0">
                <a:solidFill>
                  <a:srgbClr val="FFFF00"/>
                </a:solidFill>
              </a:rPr>
            </a:br>
            <a:r>
              <a:rPr lang="ru-RU" sz="2200" dirty="0" smtClean="0">
                <a:solidFill>
                  <a:srgbClr val="FFFF00"/>
                </a:solidFill>
              </a:rPr>
              <a:t>         налоговый учет и отчетность </a:t>
            </a:r>
            <a:br>
              <a:rPr lang="ru-RU" sz="2200" dirty="0" smtClean="0">
                <a:solidFill>
                  <a:srgbClr val="FFFF00"/>
                </a:solidFill>
              </a:rPr>
            </a:br>
            <a:r>
              <a:rPr lang="ru-RU" sz="2200" dirty="0" smtClean="0">
                <a:solidFill>
                  <a:srgbClr val="FFFF00"/>
                </a:solidFill>
              </a:rPr>
              <a:t>        особенности учета в торговле </a:t>
            </a:r>
            <a:br>
              <a:rPr lang="ru-RU" sz="2200" dirty="0" smtClean="0">
                <a:solidFill>
                  <a:srgbClr val="FFFF00"/>
                </a:solidFill>
              </a:rPr>
            </a:br>
            <a:r>
              <a:rPr lang="ru-RU" sz="2200" dirty="0" smtClean="0">
                <a:solidFill>
                  <a:srgbClr val="FFFF00"/>
                </a:solidFill>
              </a:rPr>
              <a:t>  автоматизацию бухгалтерского учета и анализа   хозяйственной деятельности</a:t>
            </a:r>
            <a:br>
              <a:rPr lang="ru-RU" sz="2200" dirty="0" smtClean="0">
                <a:solidFill>
                  <a:srgbClr val="FFFF00"/>
                </a:solidFill>
              </a:rPr>
            </a:br>
            <a:r>
              <a:rPr lang="ru-RU" sz="2000" dirty="0" smtClean="0">
                <a:solidFill>
                  <a:srgbClr val="FFFF00"/>
                </a:solidFill>
              </a:rPr>
              <a:t> </a:t>
            </a:r>
            <a:r>
              <a:rPr lang="ru-RU" sz="2000" dirty="0" smtClean="0"/>
              <a:t/>
            </a:r>
            <a:br>
              <a:rPr lang="ru-RU" sz="2000" dirty="0" smtClean="0"/>
            </a:br>
            <a:r>
              <a:rPr lang="ru-RU" sz="2000" dirty="0" smtClean="0">
                <a:solidFill>
                  <a:srgbClr val="C00000"/>
                </a:solidFill>
                <a:latin typeface="Arial Black" pitchFamily="34" charset="0"/>
              </a:rPr>
              <a:t/>
            </a:r>
            <a:br>
              <a:rPr lang="ru-RU" sz="2000" dirty="0" smtClean="0">
                <a:solidFill>
                  <a:srgbClr val="C00000"/>
                </a:solidFill>
                <a:latin typeface="Arial Black" pitchFamily="34" charset="0"/>
              </a:rPr>
            </a:br>
            <a:endParaRPr lang="ru-RU" sz="2000" dirty="0">
              <a:solidFill>
                <a:srgbClr val="C00000"/>
              </a:solidFill>
              <a:latin typeface="Arial Black" pitchFamily="34" charset="0"/>
            </a:endParaRP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Рисунок 3" descr="P5240209.JPG"/>
          <p:cNvPicPr>
            <a:picLocks noChangeAspect="1"/>
          </p:cNvPicPr>
          <p:nvPr/>
        </p:nvPicPr>
        <p:blipFill>
          <a:blip r:embed="rId2" cstate="screen">
            <a:lum contrast="-40000"/>
            <a:extLst>
              <a:ext uri="{28A0092B-C50C-407E-A947-70E740481C1C}">
                <a14:useLocalDpi xmlns:a14="http://schemas.microsoft.com/office/drawing/2010/main" xmlns=""/>
              </a:ext>
            </a:extLst>
          </a:blip>
          <a:stretch>
            <a:fillRect/>
          </a:stretch>
        </p:blipFill>
        <p:spPr>
          <a:xfrm>
            <a:off x="2384860" y="214290"/>
            <a:ext cx="6616296" cy="4962222"/>
          </a:xfrm>
          <a:prstGeom prst="rect">
            <a:avLst/>
          </a:prstGeom>
          <a:effectLst>
            <a:softEdge rad="635000"/>
          </a:effectLst>
        </p:spPr>
      </p:pic>
      <p:sp>
        <p:nvSpPr>
          <p:cNvPr id="2" name="Заголовок 1"/>
          <p:cNvSpPr>
            <a:spLocks noGrp="1"/>
          </p:cNvSpPr>
          <p:nvPr>
            <p:ph type="ctrTitle"/>
          </p:nvPr>
        </p:nvSpPr>
        <p:spPr>
          <a:xfrm>
            <a:off x="214282" y="500042"/>
            <a:ext cx="8643998" cy="6000792"/>
          </a:xfrm>
          <a:blipFill dpi="0" rotWithShape="1">
            <a:blip r:embed="rId3" cstate="screen">
              <a:alphaModFix amt="17000"/>
              <a:lum bright="54000" contrast="-1000"/>
              <a:extLst>
                <a:ext uri="{28A0092B-C50C-407E-A947-70E740481C1C}">
                  <a14:useLocalDpi xmlns:a14="http://schemas.microsoft.com/office/drawing/2010/main" xmlns=""/>
                </a:ext>
              </a:extLst>
            </a:blip>
            <a:srcRect/>
            <a:stretch>
              <a:fillRect l="1000" t="81000" r="84000" b="5000"/>
            </a:stretch>
          </a:blipFill>
        </p:spPr>
        <p:txBody>
          <a:bodyPr rtlCol="0">
            <a:normAutofit/>
          </a:bodyPr>
          <a:lstStyle/>
          <a:p>
            <a:pPr algn="ctr" eaLnBrk="1" fontAlgn="auto" hangingPunct="1">
              <a:spcAft>
                <a:spcPts val="0"/>
              </a:spcAft>
              <a:defRPr/>
            </a:pPr>
            <a:r>
              <a:rPr lang="ru-RU" sz="1800" dirty="0" smtClean="0"/>
              <a:t>                </a:t>
            </a:r>
            <a:r>
              <a:rPr lang="ru-RU" sz="2400" dirty="0" smtClean="0">
                <a:solidFill>
                  <a:srgbClr val="FFFF00"/>
                </a:solidFill>
              </a:rPr>
              <a:t>Проведение занятий ведется</a:t>
            </a:r>
            <a:br>
              <a:rPr lang="ru-RU" sz="2400" dirty="0" smtClean="0">
                <a:solidFill>
                  <a:srgbClr val="FFFF00"/>
                </a:solidFill>
              </a:rPr>
            </a:br>
            <a:r>
              <a:rPr lang="ru-RU" sz="2400" dirty="0" smtClean="0">
                <a:solidFill>
                  <a:srgbClr val="FFFF00"/>
                </a:solidFill>
              </a:rPr>
              <a:t>с использованием </a:t>
            </a:r>
            <a:br>
              <a:rPr lang="ru-RU" sz="2400" dirty="0" smtClean="0">
                <a:solidFill>
                  <a:srgbClr val="FFFF00"/>
                </a:solidFill>
              </a:rPr>
            </a:br>
            <a:r>
              <a:rPr lang="ru-RU" sz="2400" dirty="0" smtClean="0">
                <a:solidFill>
                  <a:srgbClr val="FF0000"/>
                </a:solidFill>
              </a:rPr>
              <a:t>активных методов </a:t>
            </a:r>
            <a:r>
              <a:rPr lang="ru-RU" sz="2400" dirty="0" smtClean="0">
                <a:solidFill>
                  <a:srgbClr val="FFFF00"/>
                </a:solidFill>
              </a:rPr>
              <a:t>обучения, </a:t>
            </a:r>
            <a:br>
              <a:rPr lang="ru-RU" sz="2400" dirty="0" smtClean="0">
                <a:solidFill>
                  <a:srgbClr val="FFFF00"/>
                </a:solidFill>
              </a:rPr>
            </a:br>
            <a:r>
              <a:rPr lang="ru-RU" sz="2400" dirty="0" smtClean="0">
                <a:solidFill>
                  <a:srgbClr val="FFFF00"/>
                </a:solidFill>
              </a:rPr>
              <a:t>таких как:</a:t>
            </a:r>
            <a:br>
              <a:rPr lang="ru-RU" sz="2400" dirty="0" smtClean="0">
                <a:solidFill>
                  <a:srgbClr val="FFFF00"/>
                </a:solidFill>
              </a:rPr>
            </a:br>
            <a:r>
              <a:rPr lang="ru-RU" sz="2400" dirty="0" smtClean="0">
                <a:solidFill>
                  <a:srgbClr val="FFFF00"/>
                </a:solidFill>
              </a:rPr>
              <a:t> проблемные лекции, </a:t>
            </a:r>
            <a:br>
              <a:rPr lang="ru-RU" sz="2400" dirty="0" smtClean="0">
                <a:solidFill>
                  <a:srgbClr val="FFFF00"/>
                </a:solidFill>
              </a:rPr>
            </a:br>
            <a:r>
              <a:rPr lang="ru-RU" sz="2400" dirty="0" smtClean="0">
                <a:solidFill>
                  <a:srgbClr val="FFFF00"/>
                </a:solidFill>
              </a:rPr>
              <a:t>разыгрывание ролей, </a:t>
            </a:r>
            <a:br>
              <a:rPr lang="ru-RU" sz="2400" dirty="0" smtClean="0">
                <a:solidFill>
                  <a:srgbClr val="FFFF00"/>
                </a:solidFill>
              </a:rPr>
            </a:br>
            <a:r>
              <a:rPr lang="ru-RU" sz="2400" dirty="0" smtClean="0">
                <a:solidFill>
                  <a:srgbClr val="FFFF00"/>
                </a:solidFill>
              </a:rPr>
              <a:t>анализ конкретных ситуаций,</a:t>
            </a:r>
            <a:br>
              <a:rPr lang="ru-RU" sz="2400" dirty="0" smtClean="0">
                <a:solidFill>
                  <a:srgbClr val="FFFF00"/>
                </a:solidFill>
              </a:rPr>
            </a:br>
            <a:r>
              <a:rPr lang="ru-RU" sz="2400" dirty="0" smtClean="0">
                <a:solidFill>
                  <a:srgbClr val="FFFF00"/>
                </a:solidFill>
              </a:rPr>
              <a:t> деловые игры, </a:t>
            </a:r>
            <a:br>
              <a:rPr lang="ru-RU" sz="2400" dirty="0" smtClean="0">
                <a:solidFill>
                  <a:srgbClr val="FFFF00"/>
                </a:solidFill>
              </a:rPr>
            </a:br>
            <a:r>
              <a:rPr lang="ru-RU" sz="2400" dirty="0" smtClean="0">
                <a:solidFill>
                  <a:srgbClr val="FFFF00"/>
                </a:solidFill>
              </a:rPr>
              <a:t>игровое проектирование,</a:t>
            </a:r>
            <a:br>
              <a:rPr lang="ru-RU" sz="2400" dirty="0" smtClean="0">
                <a:solidFill>
                  <a:srgbClr val="FFFF00"/>
                </a:solidFill>
              </a:rPr>
            </a:br>
            <a:r>
              <a:rPr lang="ru-RU" sz="2400" dirty="0" smtClean="0">
                <a:solidFill>
                  <a:srgbClr val="FFFF00"/>
                </a:solidFill>
              </a:rPr>
              <a:t> олимпиады. </a:t>
            </a:r>
            <a:r>
              <a:rPr lang="ru-RU" sz="2000" dirty="0" smtClean="0">
                <a:solidFill>
                  <a:srgbClr val="FFFF00"/>
                </a:solidFill>
              </a:rPr>
              <a:t/>
            </a:r>
            <a:br>
              <a:rPr lang="ru-RU" sz="2000" dirty="0" smtClean="0">
                <a:solidFill>
                  <a:srgbClr val="FFFF00"/>
                </a:solidFill>
              </a:rPr>
            </a:br>
            <a:r>
              <a:rPr lang="ru-RU" sz="2000" dirty="0" smtClean="0">
                <a:solidFill>
                  <a:srgbClr val="FFFF00"/>
                </a:solidFill>
              </a:rPr>
              <a:t/>
            </a:r>
            <a:br>
              <a:rPr lang="ru-RU" sz="2000" dirty="0" smtClean="0">
                <a:solidFill>
                  <a:srgbClr val="FFFF00"/>
                </a:solidFill>
              </a:rPr>
            </a:br>
            <a:r>
              <a:rPr lang="ru-RU" sz="2000" dirty="0" smtClean="0">
                <a:solidFill>
                  <a:srgbClr val="FFFF00"/>
                </a:solidFill>
              </a:rPr>
              <a:t/>
            </a:r>
            <a:br>
              <a:rPr lang="ru-RU" sz="2000" dirty="0" smtClean="0">
                <a:solidFill>
                  <a:srgbClr val="FFFF00"/>
                </a:solidFill>
              </a:rPr>
            </a:br>
            <a:r>
              <a:rPr lang="ru-RU" sz="2000" dirty="0" smtClean="0">
                <a:solidFill>
                  <a:srgbClr val="FFFF00"/>
                </a:solidFill>
              </a:rPr>
              <a:t>По специальным дисциплинам используются современные </a:t>
            </a:r>
            <a:r>
              <a:rPr lang="ru-RU" sz="2000" dirty="0" smtClean="0">
                <a:solidFill>
                  <a:srgbClr val="FF0000"/>
                </a:solidFill>
              </a:rPr>
              <a:t>пакеты прикладных программ</a:t>
            </a:r>
            <a:r>
              <a:rPr lang="ru-RU" sz="2000" dirty="0" smtClean="0">
                <a:solidFill>
                  <a:srgbClr val="FFFF00"/>
                </a:solidFill>
              </a:rPr>
              <a:t> по бухгалтерскому учету </a:t>
            </a:r>
            <a:br>
              <a:rPr lang="ru-RU" sz="2000" dirty="0" smtClean="0">
                <a:solidFill>
                  <a:srgbClr val="FFFF00"/>
                </a:solidFill>
              </a:rPr>
            </a:br>
            <a:r>
              <a:rPr lang="ru-RU" sz="2000" dirty="0" smtClean="0">
                <a:solidFill>
                  <a:srgbClr val="FFFF00"/>
                </a:solidFill>
              </a:rPr>
              <a:t>и экономическому анализу, </a:t>
            </a:r>
            <a:br>
              <a:rPr lang="ru-RU" sz="2000" dirty="0" smtClean="0">
                <a:solidFill>
                  <a:srgbClr val="FFFF00"/>
                </a:solidFill>
              </a:rPr>
            </a:br>
            <a:r>
              <a:rPr lang="ru-RU" sz="2000" dirty="0" smtClean="0">
                <a:solidFill>
                  <a:srgbClr val="FFFF00"/>
                </a:solidFill>
              </a:rPr>
              <a:t>средства </a:t>
            </a:r>
            <a:r>
              <a:rPr lang="ru-RU" sz="2000" dirty="0" err="1" smtClean="0">
                <a:solidFill>
                  <a:srgbClr val="FF0000"/>
                </a:solidFill>
              </a:rPr>
              <a:t>Internet</a:t>
            </a:r>
            <a:r>
              <a:rPr lang="ru-RU" sz="2000" dirty="0" smtClean="0">
                <a:solidFill>
                  <a:srgbClr val="FF0000"/>
                </a:solidFill>
              </a:rPr>
              <a:t>.</a:t>
            </a:r>
            <a:r>
              <a:rPr lang="ru-RU" sz="2000" dirty="0" smtClean="0">
                <a:solidFill>
                  <a:srgbClr val="FFFF00"/>
                </a:solidFill>
              </a:rPr>
              <a:t/>
            </a:r>
            <a:br>
              <a:rPr lang="ru-RU" sz="2000" dirty="0" smtClean="0">
                <a:solidFill>
                  <a:srgbClr val="FFFF00"/>
                </a:solidFill>
              </a:rPr>
            </a:br>
            <a:endParaRPr lang="ru-RU" sz="2000" dirty="0" smtClean="0">
              <a:solidFill>
                <a:srgbClr val="FFFF00"/>
              </a:solidFill>
            </a:endParaRPr>
          </a:p>
        </p:txBody>
      </p:sp>
      <p:pic>
        <p:nvPicPr>
          <p:cNvPr id="4101" name="Picture 8" descr="Картинка 134 из 63688">
            <a:hlinkClick r:id="rId4"/>
          </p:cNvPr>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0" y="3286125"/>
            <a:ext cx="2357438"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Группа 9"/>
          <p:cNvGrpSpPr>
            <a:grpSpLocks/>
          </p:cNvGrpSpPr>
          <p:nvPr/>
        </p:nvGrpSpPr>
        <p:grpSpPr bwMode="auto">
          <a:xfrm>
            <a:off x="214313" y="109538"/>
            <a:ext cx="3714750" cy="6391275"/>
            <a:chOff x="214282" y="109298"/>
            <a:chExt cx="3714776" cy="6391512"/>
          </a:xfrm>
        </p:grpSpPr>
        <p:pic>
          <p:nvPicPr>
            <p:cNvPr id="4" name="Рисунок 3" descr="1.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14282" y="3706211"/>
              <a:ext cx="1771661" cy="2794599"/>
            </a:xfrm>
            <a:prstGeom prst="rect">
              <a:avLst/>
            </a:prstGeom>
            <a:ln>
              <a:noFill/>
            </a:ln>
            <a:effectLst>
              <a:softEdge rad="112500"/>
            </a:effectLst>
          </p:spPr>
        </p:pic>
        <p:pic>
          <p:nvPicPr>
            <p:cNvPr id="5" name="Рисунок 4" descr="10.jpg"/>
            <p:cNvPicPr>
              <a:picLocks noChangeAspect="1"/>
            </p:cNvPicPr>
            <p:nvPr/>
          </p:nvPicPr>
          <p:blipFill>
            <a:blip r:embed="rId3" cstate="print"/>
            <a:stretch>
              <a:fillRect/>
            </a:stretch>
          </p:blipFill>
          <p:spPr>
            <a:xfrm>
              <a:off x="2571736" y="109298"/>
              <a:ext cx="1357322" cy="2140796"/>
            </a:xfrm>
            <a:prstGeom prst="rect">
              <a:avLst/>
            </a:prstGeom>
            <a:ln>
              <a:noFill/>
            </a:ln>
            <a:effectLst>
              <a:softEdge rad="112500"/>
            </a:effectLst>
          </p:spPr>
        </p:pic>
        <p:pic>
          <p:nvPicPr>
            <p:cNvPr id="7" name="Рисунок 6" descr="13.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357290" y="721171"/>
              <a:ext cx="2030414" cy="3203434"/>
            </a:xfrm>
            <a:prstGeom prst="rect">
              <a:avLst/>
            </a:prstGeom>
            <a:ln>
              <a:noFill/>
            </a:ln>
            <a:effectLst>
              <a:softEdge rad="112500"/>
            </a:effectLst>
          </p:spPr>
        </p:pic>
      </p:grpSp>
      <p:sp>
        <p:nvSpPr>
          <p:cNvPr id="2" name="Заголовок 1"/>
          <p:cNvSpPr>
            <a:spLocks noGrp="1"/>
          </p:cNvSpPr>
          <p:nvPr>
            <p:ph type="ctrTitle"/>
          </p:nvPr>
        </p:nvSpPr>
        <p:spPr>
          <a:xfrm>
            <a:off x="1357313" y="1143000"/>
            <a:ext cx="7643812" cy="4643438"/>
          </a:xfrm>
        </p:spPr>
        <p:txBody>
          <a:bodyPr rtlCol="0">
            <a:normAutofit fontScale="90000"/>
          </a:bodyPr>
          <a:lstStyle/>
          <a:p>
            <a:pPr eaLnBrk="1" fontAlgn="auto" hangingPunct="1">
              <a:spcAft>
                <a:spcPts val="0"/>
              </a:spcAft>
              <a:defRPr/>
            </a:pPr>
            <a:r>
              <a:rPr lang="ru-RU" sz="1800" dirty="0" smtClean="0">
                <a:solidFill>
                  <a:schemeClr val="accent4">
                    <a:lumMod val="60000"/>
                    <a:lumOff val="40000"/>
                  </a:schemeClr>
                </a:solidFill>
                <a:latin typeface="Arial Black" pitchFamily="34" charset="0"/>
              </a:rPr>
              <a:t>О качестве обучения свидетельствуют награды, </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rPr>
              <a:t>постоянно получаемые студентами на олимпиадах и конкурсах:</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rPr>
              <a:t> </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sym typeface="Wingdings"/>
              </a:rPr>
              <a:t>  </a:t>
            </a:r>
            <a:r>
              <a:rPr lang="ru-RU" sz="1800" dirty="0" smtClean="0">
                <a:solidFill>
                  <a:srgbClr val="92D050"/>
                </a:solidFill>
                <a:latin typeface="Arial Black" pitchFamily="34" charset="0"/>
              </a:rPr>
              <a:t>межвузовских и Всероссийских олимпиадах по бухгалтерскому учету, экономическому анализу и аудиту</a:t>
            </a:r>
            <a:r>
              <a:rPr lang="ru-RU" sz="1800" dirty="0" smtClean="0">
                <a:solidFill>
                  <a:schemeClr val="accent4">
                    <a:lumMod val="60000"/>
                    <a:lumOff val="40000"/>
                  </a:schemeClr>
                </a:solidFill>
                <a:latin typeface="Arial Black" pitchFamily="34" charset="0"/>
              </a:rPr>
              <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rPr>
              <a:t> </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sym typeface="Wingdings"/>
              </a:rPr>
              <a:t>   </a:t>
            </a:r>
            <a:r>
              <a:rPr lang="ru-RU" sz="1800" dirty="0" smtClean="0">
                <a:solidFill>
                  <a:schemeClr val="accent4">
                    <a:lumMod val="60000"/>
                    <a:lumOff val="40000"/>
                  </a:schemeClr>
                </a:solidFill>
                <a:latin typeface="Arial Black" pitchFamily="34" charset="0"/>
              </a:rPr>
              <a:t>Всероссийском конкурсе по использованию </a:t>
            </a:r>
            <a:br>
              <a:rPr lang="ru-RU" sz="1800" dirty="0" smtClean="0">
                <a:solidFill>
                  <a:schemeClr val="accent4">
                    <a:lumMod val="60000"/>
                    <a:lumOff val="40000"/>
                  </a:schemeClr>
                </a:solidFill>
                <a:latin typeface="Arial Black" pitchFamily="34" charset="0"/>
              </a:rPr>
            </a:br>
            <a:r>
              <a:rPr lang="ru-RU" sz="1800" dirty="0" smtClean="0">
                <a:solidFill>
                  <a:srgbClr val="92D050"/>
                </a:solidFill>
                <a:latin typeface="Arial Black" pitchFamily="34" charset="0"/>
              </a:rPr>
              <a:t>«1 С: Бухгалтерии»</a:t>
            </a:r>
            <a:br>
              <a:rPr lang="ru-RU" sz="1800" dirty="0" smtClean="0">
                <a:solidFill>
                  <a:srgbClr val="92D050"/>
                </a:solidFill>
                <a:latin typeface="Arial Black" pitchFamily="34" charset="0"/>
              </a:rPr>
            </a:br>
            <a:r>
              <a:rPr lang="en-US" sz="1800" dirty="0" smtClean="0">
                <a:solidFill>
                  <a:schemeClr val="accent4">
                    <a:lumMod val="60000"/>
                    <a:lumOff val="40000"/>
                  </a:schemeClr>
                </a:solidFill>
                <a:latin typeface="Arial Black" pitchFamily="34" charset="0"/>
              </a:rPr>
              <a:t> </a:t>
            </a:r>
            <a:r>
              <a:rPr lang="ru-RU" sz="1800" dirty="0" smtClean="0">
                <a:solidFill>
                  <a:schemeClr val="accent4">
                    <a:lumMod val="60000"/>
                    <a:lumOff val="40000"/>
                  </a:schemeClr>
                </a:solidFill>
                <a:latin typeface="Arial Black" pitchFamily="34" charset="0"/>
              </a:rPr>
              <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sym typeface="Wingdings"/>
              </a:rPr>
              <a:t>  </a:t>
            </a:r>
            <a:r>
              <a:rPr lang="ru-RU" sz="1800" dirty="0" smtClean="0">
                <a:solidFill>
                  <a:schemeClr val="accent4">
                    <a:lumMod val="60000"/>
                    <a:lumOff val="40000"/>
                  </a:schemeClr>
                </a:solidFill>
                <a:latin typeface="Arial Black" pitchFamily="34" charset="0"/>
              </a:rPr>
              <a:t>премии и дипломы на конкурсах </a:t>
            </a:r>
            <a:r>
              <a:rPr lang="ru-RU" sz="1800" dirty="0" smtClean="0">
                <a:solidFill>
                  <a:srgbClr val="92D050"/>
                </a:solidFill>
                <a:latin typeface="Arial Black" pitchFamily="34" charset="0"/>
              </a:rPr>
              <a:t>выпускных квалификационных работ </a:t>
            </a:r>
            <a:r>
              <a:rPr lang="ru-RU" sz="1800" dirty="0" smtClean="0">
                <a:solidFill>
                  <a:schemeClr val="accent4">
                    <a:lumMod val="60000"/>
                    <a:lumOff val="40000"/>
                  </a:schemeClr>
                </a:solidFill>
                <a:latin typeface="Arial Black" pitchFamily="34" charset="0"/>
              </a:rPr>
              <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rPr>
              <a:t/>
            </a:r>
            <a:br>
              <a:rPr lang="ru-RU" sz="1800" dirty="0" smtClean="0">
                <a:solidFill>
                  <a:schemeClr val="accent4">
                    <a:lumMod val="60000"/>
                    <a:lumOff val="40000"/>
                  </a:schemeClr>
                </a:solidFill>
                <a:latin typeface="Arial Black" pitchFamily="34" charset="0"/>
              </a:rPr>
            </a:br>
            <a:r>
              <a:rPr lang="ru-RU" sz="1800" dirty="0" smtClean="0">
                <a:solidFill>
                  <a:schemeClr val="accent4">
                    <a:lumMod val="60000"/>
                    <a:lumOff val="40000"/>
                  </a:schemeClr>
                </a:solidFill>
                <a:latin typeface="Arial Black" pitchFamily="34" charset="0"/>
                <a:sym typeface="Wingdings"/>
              </a:rPr>
              <a:t>  </a:t>
            </a:r>
            <a:r>
              <a:rPr lang="ru-RU" sz="1800" dirty="0" smtClean="0">
                <a:solidFill>
                  <a:srgbClr val="92D050"/>
                </a:solidFill>
                <a:latin typeface="Arial Black" pitchFamily="34" charset="0"/>
              </a:rPr>
              <a:t>именные стипендии </a:t>
            </a:r>
            <a:br>
              <a:rPr lang="ru-RU" sz="1800" dirty="0" smtClean="0">
                <a:solidFill>
                  <a:srgbClr val="92D050"/>
                </a:solidFill>
                <a:latin typeface="Arial Black" pitchFamily="34" charset="0"/>
              </a:rPr>
            </a:br>
            <a:r>
              <a:rPr lang="ru-RU" sz="1800" dirty="0" smtClean="0">
                <a:solidFill>
                  <a:schemeClr val="accent4">
                    <a:lumMod val="60000"/>
                    <a:lumOff val="40000"/>
                  </a:schemeClr>
                </a:solidFill>
                <a:latin typeface="Arial Black" pitchFamily="34" charset="0"/>
              </a:rPr>
              <a:t>(президента РФ, Правительства РФ, губернатора Омской области, мэра города Омска, компании «Консультант Плюс», ученого совета ОГИС). </a:t>
            </a:r>
            <a:endParaRPr lang="ru-RU" sz="1800" dirty="0">
              <a:solidFill>
                <a:schemeClr val="accent4">
                  <a:lumMod val="60000"/>
                  <a:lumOff val="40000"/>
                </a:schemeClr>
              </a:solidFill>
              <a:latin typeface="Arial Black" pitchFamily="34" charset="0"/>
            </a:endParaRPr>
          </a:p>
        </p:txBody>
      </p:sp>
      <p:pic>
        <p:nvPicPr>
          <p:cNvPr id="6" name="Рисунок 5" descr="14.jp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57158" y="2177468"/>
            <a:ext cx="1857388" cy="2608854"/>
          </a:xfrm>
          <a:prstGeom prst="rect">
            <a:avLst/>
          </a:prstGeom>
          <a:ln>
            <a:noFill/>
          </a:ln>
          <a:effectLst>
            <a:softEdge rad="112500"/>
          </a:effectLst>
        </p:spPr>
      </p:pic>
    </p:spTree>
  </p:cSld>
  <p:clrMapOvr>
    <a:masterClrMapping/>
  </p:clrMapOvr>
  <p:transition advClick="0" advTm="2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Рисунок 3" descr="buhuchet.jpg"/>
          <p:cNvPicPr>
            <a:picLocks noChangeAspect="1"/>
          </p:cNvPicPr>
          <p:nvPr/>
        </p:nvPicPr>
        <p:blipFill>
          <a:blip r:embed="rId2" cstate="print"/>
          <a:stretch>
            <a:fillRect/>
          </a:stretch>
        </p:blipFill>
        <p:spPr>
          <a:xfrm>
            <a:off x="4000496" y="361928"/>
            <a:ext cx="4643470" cy="6067468"/>
          </a:xfrm>
          <a:prstGeom prst="rect">
            <a:avLst/>
          </a:prstGeom>
          <a:effectLst>
            <a:softEdge rad="127000"/>
          </a:effectLst>
        </p:spPr>
      </p:pic>
      <p:sp>
        <p:nvSpPr>
          <p:cNvPr id="2" name="Заголовок 1"/>
          <p:cNvSpPr>
            <a:spLocks noGrp="1"/>
          </p:cNvSpPr>
          <p:nvPr>
            <p:ph type="ctrTitle"/>
          </p:nvPr>
        </p:nvSpPr>
        <p:spPr>
          <a:xfrm>
            <a:off x="685800" y="285728"/>
            <a:ext cx="8101042" cy="6215107"/>
          </a:xfrm>
          <a:blipFill dpi="0" rotWithShape="0">
            <a:blip r:embed="rId3" cstate="screen">
              <a:alphaModFix amt="16000"/>
              <a:lum bright="54000" contrast="-1000"/>
              <a:extLst>
                <a:ext uri="{28A0092B-C50C-407E-A947-70E740481C1C}">
                  <a14:useLocalDpi xmlns:a14="http://schemas.microsoft.com/office/drawing/2010/main" xmlns=""/>
                </a:ext>
              </a:extLst>
            </a:blip>
            <a:srcRect/>
            <a:stretch>
              <a:fillRect l="80000" b="87000"/>
            </a:stretch>
          </a:blipFill>
        </p:spPr>
        <p:txBody>
          <a:bodyPr rtlCol="0">
            <a:normAutofit/>
          </a:bodyPr>
          <a:lstStyle/>
          <a:p>
            <a:pPr eaLnBrk="1" fontAlgn="auto" hangingPunct="1">
              <a:spcAft>
                <a:spcPts val="0"/>
              </a:spcAft>
              <a:defRPr/>
            </a:pPr>
            <a:r>
              <a:rPr lang="ru-RU" sz="3200" dirty="0" smtClean="0">
                <a:solidFill>
                  <a:srgbClr val="FF0000"/>
                </a:solidFill>
              </a:rPr>
              <a:t>Кем Вы сможете работать? </a:t>
            </a:r>
            <a:br>
              <a:rPr lang="ru-RU" sz="3200" dirty="0" smtClean="0">
                <a:solidFill>
                  <a:srgbClr val="FF0000"/>
                </a:solidFill>
              </a:rPr>
            </a:br>
            <a:r>
              <a:rPr lang="ru-RU" sz="1600" dirty="0" smtClean="0">
                <a:solidFill>
                  <a:srgbClr val="FFFF00"/>
                </a:solidFill>
              </a:rPr>
              <a:t/>
            </a:r>
            <a:br>
              <a:rPr lang="ru-RU" sz="1600" dirty="0" smtClean="0">
                <a:solidFill>
                  <a:srgbClr val="FFFF00"/>
                </a:solidFill>
              </a:rPr>
            </a:br>
            <a:r>
              <a:rPr lang="ru-RU" sz="2800" dirty="0" smtClean="0">
                <a:solidFill>
                  <a:srgbClr val="FFC000"/>
                </a:solidFill>
              </a:rPr>
              <a:t>бухгалтер</a:t>
            </a:r>
            <a:br>
              <a:rPr lang="ru-RU" sz="2800" dirty="0" smtClean="0">
                <a:solidFill>
                  <a:srgbClr val="FFC000"/>
                </a:solidFill>
              </a:rPr>
            </a:br>
            <a:r>
              <a:rPr lang="ru-RU" sz="2800" dirty="0" smtClean="0">
                <a:solidFill>
                  <a:srgbClr val="FFC000"/>
                </a:solidFill>
              </a:rPr>
              <a:t>бухгалтер-кассир </a:t>
            </a:r>
            <a:br>
              <a:rPr lang="ru-RU" sz="2800" dirty="0" smtClean="0">
                <a:solidFill>
                  <a:srgbClr val="FFC000"/>
                </a:solidFill>
              </a:rPr>
            </a:br>
            <a:r>
              <a:rPr lang="ru-RU" sz="2800" dirty="0" smtClean="0">
                <a:solidFill>
                  <a:srgbClr val="FFC000"/>
                </a:solidFill>
              </a:rPr>
              <a:t>специалист</a:t>
            </a:r>
            <a:br>
              <a:rPr lang="ru-RU" sz="2800" dirty="0" smtClean="0">
                <a:solidFill>
                  <a:srgbClr val="FFC000"/>
                </a:solidFill>
              </a:rPr>
            </a:br>
            <a:r>
              <a:rPr lang="ru-RU" sz="2800" dirty="0" smtClean="0">
                <a:solidFill>
                  <a:srgbClr val="FFC000"/>
                </a:solidFill>
              </a:rPr>
              <a:t> планово-экономического отдела </a:t>
            </a:r>
            <a:br>
              <a:rPr lang="ru-RU" sz="2800" dirty="0" smtClean="0">
                <a:solidFill>
                  <a:srgbClr val="FFC000"/>
                </a:solidFill>
              </a:rPr>
            </a:br>
            <a:r>
              <a:rPr lang="ru-RU" sz="2800" dirty="0" smtClean="0">
                <a:solidFill>
                  <a:srgbClr val="FFC000"/>
                </a:solidFill>
              </a:rPr>
              <a:t>специалист</a:t>
            </a:r>
            <a:br>
              <a:rPr lang="ru-RU" sz="2800" dirty="0" smtClean="0">
                <a:solidFill>
                  <a:srgbClr val="FFC000"/>
                </a:solidFill>
              </a:rPr>
            </a:br>
            <a:r>
              <a:rPr lang="ru-RU" sz="2800" dirty="0" smtClean="0">
                <a:solidFill>
                  <a:srgbClr val="FFC000"/>
                </a:solidFill>
              </a:rPr>
              <a:t> контрольно-ревизионного отдела </a:t>
            </a:r>
            <a:br>
              <a:rPr lang="ru-RU" sz="2800" dirty="0" smtClean="0">
                <a:solidFill>
                  <a:srgbClr val="FFC000"/>
                </a:solidFill>
              </a:rPr>
            </a:br>
            <a:r>
              <a:rPr lang="ru-RU" sz="2800" dirty="0" smtClean="0">
                <a:solidFill>
                  <a:srgbClr val="FFC000"/>
                </a:solidFill>
              </a:rPr>
              <a:t>главный бухгалтер </a:t>
            </a:r>
            <a:br>
              <a:rPr lang="ru-RU" sz="2800" dirty="0" smtClean="0">
                <a:solidFill>
                  <a:srgbClr val="FFC000"/>
                </a:solidFill>
              </a:rPr>
            </a:br>
            <a:r>
              <a:rPr lang="ru-RU" sz="2800" dirty="0" smtClean="0">
                <a:solidFill>
                  <a:srgbClr val="FFC000"/>
                </a:solidFill>
              </a:rPr>
              <a:t>финансовый директор </a:t>
            </a:r>
            <a:br>
              <a:rPr lang="ru-RU" sz="2800" dirty="0" smtClean="0">
                <a:solidFill>
                  <a:srgbClr val="FFC000"/>
                </a:solidFill>
              </a:rPr>
            </a:br>
            <a:r>
              <a:rPr lang="ru-RU" sz="2800" dirty="0" smtClean="0">
                <a:solidFill>
                  <a:srgbClr val="FFC000"/>
                </a:solidFill>
              </a:rPr>
              <a:t>финансовый аналитик</a:t>
            </a:r>
            <a:br>
              <a:rPr lang="ru-RU" sz="2800" dirty="0" smtClean="0">
                <a:solidFill>
                  <a:srgbClr val="FFC000"/>
                </a:solidFill>
              </a:rPr>
            </a:br>
            <a:r>
              <a:rPr lang="ru-RU" sz="2800" dirty="0" smtClean="0">
                <a:solidFill>
                  <a:srgbClr val="FFC000"/>
                </a:solidFill>
              </a:rPr>
              <a:t> или финансовый менеджер</a:t>
            </a:r>
            <a:br>
              <a:rPr lang="ru-RU" sz="2800" dirty="0" smtClean="0">
                <a:solidFill>
                  <a:srgbClr val="FFC000"/>
                </a:solidFill>
              </a:rPr>
            </a:br>
            <a:r>
              <a:rPr lang="ru-RU" sz="2800" dirty="0" smtClean="0">
                <a:solidFill>
                  <a:srgbClr val="FFC000"/>
                </a:solidFill>
              </a:rPr>
              <a:t>аудитор</a:t>
            </a:r>
            <a:br>
              <a:rPr lang="ru-RU" sz="2800" dirty="0" smtClean="0">
                <a:solidFill>
                  <a:srgbClr val="FFC000"/>
                </a:solidFill>
              </a:rPr>
            </a:br>
            <a:r>
              <a:rPr lang="ru-RU" sz="1600" dirty="0" smtClean="0"/>
              <a:t/>
            </a:r>
            <a:br>
              <a:rPr lang="ru-RU" sz="1600" dirty="0" smtClean="0"/>
            </a:br>
            <a:endParaRPr lang="ru-RU" sz="1600" dirty="0" smtClean="0"/>
          </a:p>
        </p:txBody>
      </p:sp>
      <p:pic>
        <p:nvPicPr>
          <p:cNvPr id="6149" name="Picture 8" descr="Картинка 219 из 63688">
            <a:hlinkClick r:id="rId4"/>
          </p:cNvPr>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0" y="3857625"/>
            <a:ext cx="2643188"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jatkov_8fb63c26_200908131122th_pre.jpg"/>
          <p:cNvPicPr>
            <a:picLocks noChangeAspect="1"/>
          </p:cNvPicPr>
          <p:nvPr/>
        </p:nvPicPr>
        <p:blipFill>
          <a:blip r:embed="rId2" cstate="print"/>
          <a:stretch>
            <a:fillRect/>
          </a:stretch>
        </p:blipFill>
        <p:spPr>
          <a:xfrm>
            <a:off x="2750332" y="214290"/>
            <a:ext cx="6107948" cy="4071966"/>
          </a:xfrm>
          <a:prstGeom prst="rect">
            <a:avLst/>
          </a:prstGeom>
          <a:effectLst>
            <a:softEdge rad="317500"/>
          </a:effectLst>
        </p:spPr>
      </p:pic>
      <p:sp>
        <p:nvSpPr>
          <p:cNvPr id="2" name="Заголовок 1"/>
          <p:cNvSpPr>
            <a:spLocks noGrp="1"/>
          </p:cNvSpPr>
          <p:nvPr>
            <p:ph type="ctrTitle"/>
          </p:nvPr>
        </p:nvSpPr>
        <p:spPr>
          <a:xfrm>
            <a:off x="2071670" y="0"/>
            <a:ext cx="7072330" cy="6858000"/>
          </a:xfrm>
          <a:blipFill dpi="0" rotWithShape="1">
            <a:blip r:embed="rId3" cstate="screen">
              <a:alphaModFix amt="17000"/>
              <a:lum bright="54000" contrast="-1000"/>
              <a:extLst>
                <a:ext uri="{28A0092B-C50C-407E-A947-70E740481C1C}">
                  <a14:useLocalDpi xmlns:a14="http://schemas.microsoft.com/office/drawing/2010/main" xmlns=""/>
                </a:ext>
              </a:extLst>
            </a:blip>
            <a:srcRect/>
            <a:stretch>
              <a:fillRect t="74000" r="75000" b="1000"/>
            </a:stretch>
          </a:blipFill>
        </p:spPr>
        <p:txBody>
          <a:bodyPr rtlCol="0">
            <a:normAutofit fontScale="90000"/>
          </a:bodyPr>
          <a:lstStyle/>
          <a:p>
            <a:pPr algn="ctr" eaLnBrk="1" fontAlgn="auto" hangingPunct="1">
              <a:spcAft>
                <a:spcPts val="0"/>
              </a:spcAft>
              <a:defRPr/>
            </a:pP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3500" dirty="0" smtClean="0"/>
              <a:t/>
            </a:r>
            <a:br>
              <a:rPr lang="ru-RU" sz="35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2200" dirty="0" smtClean="0">
                <a:solidFill>
                  <a:srgbClr val="FF0000"/>
                </a:solidFill>
              </a:rPr>
              <a:t/>
            </a:r>
            <a:br>
              <a:rPr lang="ru-RU" sz="2200" dirty="0" smtClean="0">
                <a:solidFill>
                  <a:srgbClr val="FF0000"/>
                </a:solidFill>
              </a:rPr>
            </a:br>
            <a:r>
              <a:rPr lang="ru-RU" sz="2200" dirty="0" smtClean="0">
                <a:solidFill>
                  <a:srgbClr val="FF0000"/>
                </a:solidFill>
              </a:rPr>
              <a:t/>
            </a:r>
            <a:br>
              <a:rPr lang="ru-RU" sz="2200" dirty="0" smtClean="0">
                <a:solidFill>
                  <a:srgbClr val="FF0000"/>
                </a:solidFill>
              </a:rPr>
            </a:br>
            <a:r>
              <a:rPr lang="ru-RU" sz="2200" dirty="0" smtClean="0">
                <a:solidFill>
                  <a:srgbClr val="FF0000"/>
                </a:solidFill>
              </a:rPr>
              <a:t/>
            </a:r>
            <a:br>
              <a:rPr lang="ru-RU" sz="2200" dirty="0" smtClean="0">
                <a:solidFill>
                  <a:srgbClr val="FF0000"/>
                </a:solidFill>
              </a:rPr>
            </a:br>
            <a:r>
              <a:rPr lang="ru-RU" sz="2200" dirty="0" smtClean="0">
                <a:solidFill>
                  <a:srgbClr val="FF0000"/>
                </a:solidFill>
              </a:rPr>
              <a:t/>
            </a:r>
            <a:br>
              <a:rPr lang="ru-RU" sz="2200" dirty="0" smtClean="0">
                <a:solidFill>
                  <a:srgbClr val="FF0000"/>
                </a:solidFill>
              </a:rPr>
            </a:br>
            <a:r>
              <a:rPr lang="ru-RU" sz="2200" dirty="0" smtClean="0">
                <a:solidFill>
                  <a:srgbClr val="FF0000"/>
                </a:solidFill>
              </a:rPr>
              <a:t> </a:t>
            </a:r>
            <a:br>
              <a:rPr lang="ru-RU" sz="2200" dirty="0" smtClean="0">
                <a:solidFill>
                  <a:srgbClr val="FF0000"/>
                </a:solidFill>
              </a:rPr>
            </a:br>
            <a:r>
              <a:rPr lang="ru-RU" sz="2200" dirty="0" smtClean="0">
                <a:solidFill>
                  <a:srgbClr val="FF0000"/>
                </a:solidFill>
              </a:rPr>
              <a:t/>
            </a:r>
            <a:br>
              <a:rPr lang="ru-RU" sz="2200" dirty="0" smtClean="0">
                <a:solidFill>
                  <a:srgbClr val="FF0000"/>
                </a:solidFill>
              </a:rPr>
            </a:br>
            <a:r>
              <a:rPr lang="ru-RU" sz="2200" dirty="0" smtClean="0">
                <a:solidFill>
                  <a:srgbClr val="FF0000"/>
                </a:solidFill>
              </a:rPr>
              <a:t>Направление </a:t>
            </a:r>
            <a:r>
              <a:rPr lang="ru-RU" sz="2200" u="sng" dirty="0" smtClean="0">
                <a:solidFill>
                  <a:srgbClr val="FF0000"/>
                </a:solidFill>
              </a:rPr>
              <a:t>«Экономика» </a:t>
            </a:r>
            <a:r>
              <a:rPr lang="ru-RU" sz="2200" dirty="0" smtClean="0">
                <a:solidFill>
                  <a:srgbClr val="FF0000"/>
                </a:solidFill>
              </a:rPr>
              <a:t/>
            </a:r>
            <a:br>
              <a:rPr lang="ru-RU" sz="2200" dirty="0" smtClean="0">
                <a:solidFill>
                  <a:srgbClr val="FF0000"/>
                </a:solidFill>
              </a:rPr>
            </a:br>
            <a:r>
              <a:rPr lang="ru-RU" sz="2200" dirty="0" smtClean="0">
                <a:solidFill>
                  <a:srgbClr val="FF0000"/>
                </a:solidFill>
              </a:rPr>
              <a:t>профиль </a:t>
            </a:r>
            <a:r>
              <a:rPr lang="ru-RU" sz="2200" u="sng" dirty="0" smtClean="0">
                <a:solidFill>
                  <a:srgbClr val="FF0000"/>
                </a:solidFill>
              </a:rPr>
              <a:t>«Бухгалтерский учет, анализ и аудит» </a:t>
            </a:r>
            <a:r>
              <a:rPr lang="ru-RU" sz="2200" dirty="0" smtClean="0">
                <a:solidFill>
                  <a:srgbClr val="FFFF00"/>
                </a:solidFill>
              </a:rPr>
              <a:t>дает возможность студентам получить обширные экономические знания </a:t>
            </a:r>
            <a:br>
              <a:rPr lang="ru-RU" sz="2200" dirty="0" smtClean="0">
                <a:solidFill>
                  <a:srgbClr val="FFFF00"/>
                </a:solidFill>
              </a:rPr>
            </a:br>
            <a:r>
              <a:rPr lang="ru-RU" sz="2200" dirty="0" smtClean="0">
                <a:solidFill>
                  <a:srgbClr val="FFFF00"/>
                </a:solidFill>
              </a:rPr>
              <a:t>по формированию и анализу необходимой любому предприятию информации </a:t>
            </a:r>
            <a:br>
              <a:rPr lang="ru-RU" sz="2200" dirty="0" smtClean="0">
                <a:solidFill>
                  <a:srgbClr val="FFFF00"/>
                </a:solidFill>
              </a:rPr>
            </a:br>
            <a:r>
              <a:rPr lang="ru-RU" sz="2200" dirty="0" smtClean="0">
                <a:solidFill>
                  <a:srgbClr val="FFFF00"/>
                </a:solidFill>
              </a:rPr>
              <a:t/>
            </a:r>
            <a:br>
              <a:rPr lang="ru-RU" sz="2200" dirty="0" smtClean="0">
                <a:solidFill>
                  <a:srgbClr val="FFFF00"/>
                </a:solidFill>
              </a:rPr>
            </a:br>
            <a:r>
              <a:rPr lang="ru-RU" sz="2200" dirty="0" smtClean="0">
                <a:solidFill>
                  <a:srgbClr val="00B0F0"/>
                </a:solidFill>
              </a:rPr>
              <a:t>об активах, обязательствах, капитале, </a:t>
            </a:r>
            <a:r>
              <a:rPr lang="ru-RU" sz="2200" dirty="0" smtClean="0">
                <a:solidFill>
                  <a:srgbClr val="FFFF00"/>
                </a:solidFill>
              </a:rPr>
              <a:t/>
            </a:r>
            <a:br>
              <a:rPr lang="ru-RU" sz="2200" dirty="0" smtClean="0">
                <a:solidFill>
                  <a:srgbClr val="FFFF00"/>
                </a:solidFill>
              </a:rPr>
            </a:br>
            <a:r>
              <a:rPr lang="ru-RU" sz="2200" dirty="0" smtClean="0">
                <a:solidFill>
                  <a:srgbClr val="FFFF00"/>
                </a:solidFill>
              </a:rPr>
              <a:t/>
            </a:r>
            <a:br>
              <a:rPr lang="ru-RU" sz="2200" dirty="0" smtClean="0">
                <a:solidFill>
                  <a:srgbClr val="FFFF00"/>
                </a:solidFill>
              </a:rPr>
            </a:br>
            <a:r>
              <a:rPr lang="ru-RU" sz="2200" dirty="0" smtClean="0">
                <a:solidFill>
                  <a:srgbClr val="00B050"/>
                </a:solidFill>
              </a:rPr>
              <a:t>движении денежных потоков, доходах </a:t>
            </a:r>
            <a:br>
              <a:rPr lang="ru-RU" sz="2200" dirty="0" smtClean="0">
                <a:solidFill>
                  <a:srgbClr val="00B050"/>
                </a:solidFill>
              </a:rPr>
            </a:br>
            <a:r>
              <a:rPr lang="ru-RU" sz="2200" dirty="0" smtClean="0">
                <a:solidFill>
                  <a:srgbClr val="00B050"/>
                </a:solidFill>
              </a:rPr>
              <a:t>и расходах, </a:t>
            </a:r>
            <a:br>
              <a:rPr lang="ru-RU" sz="2200" dirty="0" smtClean="0">
                <a:solidFill>
                  <a:srgbClr val="00B050"/>
                </a:solidFill>
              </a:rPr>
            </a:br>
            <a:r>
              <a:rPr lang="ru-RU" sz="2200" dirty="0" smtClean="0">
                <a:solidFill>
                  <a:srgbClr val="FFFF00"/>
                </a:solidFill>
              </a:rPr>
              <a:t/>
            </a:r>
            <a:br>
              <a:rPr lang="ru-RU" sz="2200" dirty="0" smtClean="0">
                <a:solidFill>
                  <a:srgbClr val="FFFF00"/>
                </a:solidFill>
              </a:rPr>
            </a:br>
            <a:r>
              <a:rPr lang="ru-RU" sz="2200" dirty="0" smtClean="0">
                <a:solidFill>
                  <a:srgbClr val="FFC000"/>
                </a:solidFill>
              </a:rPr>
              <a:t>финансовых результатах деятельности предприятия. </a:t>
            </a:r>
            <a:br>
              <a:rPr lang="ru-RU" sz="2200" dirty="0" smtClean="0">
                <a:solidFill>
                  <a:srgbClr val="FFC000"/>
                </a:solidFill>
              </a:rPr>
            </a:br>
            <a:r>
              <a:rPr lang="ru-RU" sz="2200" dirty="0" smtClean="0">
                <a:solidFill>
                  <a:srgbClr val="FFFF00"/>
                </a:solidFill>
              </a:rPr>
              <a:t/>
            </a:r>
            <a:br>
              <a:rPr lang="ru-RU" sz="2200" dirty="0" smtClean="0">
                <a:solidFill>
                  <a:srgbClr val="FFFF00"/>
                </a:solidFill>
              </a:rPr>
            </a:br>
            <a:r>
              <a:rPr lang="ru-RU" sz="2200" dirty="0" smtClean="0">
                <a:solidFill>
                  <a:srgbClr val="FFFF00"/>
                </a:solidFill>
              </a:rPr>
              <a:t>Будучи выпускником данного направления, каждый сможет </a:t>
            </a:r>
            <a:r>
              <a:rPr lang="ru-RU" sz="2200" dirty="0" smtClean="0">
                <a:solidFill>
                  <a:srgbClr val="FF0000"/>
                </a:solidFill>
              </a:rPr>
              <a:t>профессионально обслуживать предпринимательскую деятельность всех форм собственности </a:t>
            </a:r>
            <a:r>
              <a:rPr lang="ru-RU" sz="2200" dirty="0" smtClean="0">
                <a:solidFill>
                  <a:srgbClr val="FFFF00"/>
                </a:solidFill>
              </a:rPr>
              <a:t>и осуществлять реализацию собственных навыков </a:t>
            </a:r>
            <a:r>
              <a:rPr lang="ru-RU" sz="2200" dirty="0" smtClean="0">
                <a:solidFill>
                  <a:srgbClr val="00B050"/>
                </a:solidFill>
              </a:rPr>
              <a:t>в любой сфере экономики. </a:t>
            </a:r>
            <a:r>
              <a:rPr lang="ru-RU" sz="2200" dirty="0" smtClean="0">
                <a:solidFill>
                  <a:srgbClr val="FFFF00"/>
                </a:solidFill>
              </a:rPr>
              <a:t/>
            </a:r>
            <a:br>
              <a:rPr lang="ru-RU" sz="2200" dirty="0" smtClean="0">
                <a:solidFill>
                  <a:srgbClr val="FFFF00"/>
                </a:solidFill>
              </a:rPr>
            </a:br>
            <a:r>
              <a:rPr lang="ru-RU" sz="2200" b="0" dirty="0" smtClean="0">
                <a:solidFill>
                  <a:srgbClr val="FFFF00"/>
                </a:solidFill>
              </a:rPr>
              <a:t/>
            </a:r>
            <a:br>
              <a:rPr lang="ru-RU" sz="2200" b="0" dirty="0" smtClean="0">
                <a:solidFill>
                  <a:srgbClr val="FFFF00"/>
                </a:solidFill>
              </a:rPr>
            </a:br>
            <a:endParaRPr lang="ru-RU" sz="2200" b="0" dirty="0" smtClean="0">
              <a:solidFill>
                <a:srgbClr val="FFFF00"/>
              </a:solidFill>
            </a:endParaRPr>
          </a:p>
        </p:txBody>
      </p:sp>
      <p:pic>
        <p:nvPicPr>
          <p:cNvPr id="7173" name="Picture 2" descr="Картинка 26 из 54281">
            <a:hlinkClick r:id="rId4"/>
          </p:cNvPr>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0" y="1928813"/>
            <a:ext cx="2643188" cy="235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1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71472" y="466561"/>
          <a:ext cx="8143875" cy="6391439"/>
        </p:xfrm>
        <a:graphic>
          <a:graphicData uri="http://schemas.openxmlformats.org/drawingml/2006/table">
            <a:tbl>
              <a:tblPr/>
              <a:tblGrid>
                <a:gridCol w="3499860"/>
                <a:gridCol w="4644015"/>
              </a:tblGrid>
              <a:tr h="52271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2500" b="1" dirty="0" smtClean="0">
                          <a:solidFill>
                            <a:srgbClr val="0070C0"/>
                          </a:solidFill>
                          <a:latin typeface="Arial Black" pitchFamily="34" charset="0"/>
                          <a:ea typeface="Calibri"/>
                          <a:cs typeface="Times New Roman"/>
                        </a:rPr>
                        <a:t> </a:t>
                      </a:r>
                      <a:endParaRPr lang="ru-RU" sz="2500" dirty="0">
                        <a:solidFill>
                          <a:srgbClr val="0070C0"/>
                        </a:solidFill>
                        <a:latin typeface="Arial Black" pitchFamily="34" charset="0"/>
                        <a:ea typeface="Calibri"/>
                        <a:cs typeface="Times New Roman"/>
                      </a:endParaRPr>
                    </a:p>
                  </a:txBody>
                  <a:tcPr marL="64941" marR="64941" marT="0" marB="0">
                    <a:lnL>
                      <a:noFill/>
                    </a:lnL>
                    <a:lnR>
                      <a:noFill/>
                    </a:lnR>
                    <a:lnT>
                      <a:noFill/>
                    </a:lnT>
                    <a:lnB>
                      <a:noFill/>
                    </a:lnB>
                  </a:tcPr>
                </a:tc>
                <a:tc>
                  <a:txBody>
                    <a:bodyPr/>
                    <a:lstStyle/>
                    <a:p>
                      <a:pPr eaLnBrk="0" hangingPunct="0"/>
                      <a:r>
                        <a:rPr lang="ru-RU" sz="2000" b="1" dirty="0" smtClean="0">
                          <a:solidFill>
                            <a:srgbClr val="FF0000"/>
                          </a:solidFill>
                          <a:cs typeface="Times New Roman" pitchFamily="18" charset="0"/>
                        </a:rPr>
                        <a:t>В</a:t>
                      </a:r>
                      <a:r>
                        <a:rPr lang="ru-RU" sz="2000" b="1" dirty="0" smtClean="0">
                          <a:cs typeface="Times New Roman" pitchFamily="18" charset="0"/>
                        </a:rPr>
                        <a:t>есна пришла… </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С</a:t>
                      </a:r>
                      <a:r>
                        <a:rPr lang="ru-RU" sz="2000" b="1" dirty="0" smtClean="0">
                          <a:cs typeface="Times New Roman" pitchFamily="18" charset="0"/>
                        </a:rPr>
                        <a:t>омнения оставь!</a:t>
                      </a:r>
                      <a:endParaRPr lang="ru-RU" sz="2000" b="1" dirty="0" smtClean="0"/>
                    </a:p>
                    <a:p>
                      <a:pPr eaLnBrk="0" hangingPunct="0"/>
                      <a:r>
                        <a:rPr lang="ru-RU" sz="2000" b="0" dirty="0" smtClean="0">
                          <a:cs typeface="Times New Roman" pitchFamily="18" charset="0"/>
                        </a:rPr>
                        <a:t>   </a:t>
                      </a:r>
                      <a:r>
                        <a:rPr lang="ru-RU" sz="2000" b="1" dirty="0" smtClean="0">
                          <a:solidFill>
                            <a:srgbClr val="FF0000"/>
                          </a:solidFill>
                          <a:cs typeface="Times New Roman" pitchFamily="18" charset="0"/>
                        </a:rPr>
                        <a:t>Е</a:t>
                      </a:r>
                      <a:r>
                        <a:rPr lang="ru-RU" sz="2000" b="1" dirty="0" smtClean="0">
                          <a:cs typeface="Times New Roman" pitchFamily="18" charset="0"/>
                        </a:rPr>
                        <a:t>сть шанс сегодня:</a:t>
                      </a:r>
                      <a:endParaRPr lang="ru-RU" sz="2000" b="1" dirty="0" smtClean="0"/>
                    </a:p>
                    <a:p>
                      <a:pPr eaLnBrk="0" hangingPunct="0"/>
                      <a:r>
                        <a:rPr lang="ru-RU" sz="2000" b="1" dirty="0" smtClean="0">
                          <a:solidFill>
                            <a:srgbClr val="FF0000"/>
                          </a:solidFill>
                          <a:cs typeface="Times New Roman" pitchFamily="18" charset="0"/>
                        </a:rPr>
                        <a:t>К</a:t>
                      </a:r>
                      <a:r>
                        <a:rPr lang="ru-RU" sz="2000" b="1" dirty="0" smtClean="0">
                          <a:cs typeface="Times New Roman" pitchFamily="18" charset="0"/>
                        </a:rPr>
                        <a:t> нам открыта дверь</a:t>
                      </a:r>
                      <a:r>
                        <a:rPr lang="ru-RU" sz="2000" b="0" dirty="0" smtClean="0">
                          <a:cs typeface="Times New Roman" pitchFamily="18" charset="0"/>
                        </a:rPr>
                        <a:t>.</a:t>
                      </a:r>
                      <a:endParaRPr lang="ru-RU" sz="2000" b="0" dirty="0" smtClean="0"/>
                    </a:p>
                    <a:p>
                      <a:pPr eaLnBrk="0" hangingPunct="0"/>
                      <a:r>
                        <a:rPr lang="ru-RU" sz="2000" b="1" dirty="0" smtClean="0">
                          <a:solidFill>
                            <a:srgbClr val="FF0000"/>
                          </a:solidFill>
                          <a:cs typeface="Times New Roman" pitchFamily="18" charset="0"/>
                        </a:rPr>
                        <a:t>Н</a:t>
                      </a:r>
                      <a:r>
                        <a:rPr lang="ru-RU" sz="2000" b="1" dirty="0" smtClean="0">
                          <a:cs typeface="Times New Roman" pitchFamily="18" charset="0"/>
                        </a:rPr>
                        <a:t>е спи, школяр,</a:t>
                      </a:r>
                      <a:endParaRPr lang="ru-RU" sz="2000" b="1" dirty="0" smtClean="0"/>
                    </a:p>
                    <a:p>
                      <a:pPr eaLnBrk="0" hangingPunct="0"/>
                      <a:r>
                        <a:rPr lang="ru-RU" sz="2000" b="0" dirty="0" smtClean="0">
                          <a:cs typeface="Times New Roman" pitchFamily="18" charset="0"/>
                        </a:rPr>
                        <a:t>   </a:t>
                      </a:r>
                      <a:r>
                        <a:rPr lang="ru-RU" sz="2000" b="1" dirty="0" smtClean="0">
                          <a:solidFill>
                            <a:srgbClr val="FF0000"/>
                          </a:solidFill>
                          <a:cs typeface="Times New Roman" pitchFamily="18" charset="0"/>
                        </a:rPr>
                        <a:t>А</a:t>
                      </a:r>
                      <a:r>
                        <a:rPr lang="ru-RU" sz="2000" b="1" dirty="0" smtClean="0">
                          <a:cs typeface="Times New Roman" pitchFamily="18" charset="0"/>
                        </a:rPr>
                        <a:t>  рвения прибавь,</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М</a:t>
                      </a:r>
                      <a:r>
                        <a:rPr lang="ru-RU" sz="2000" b="1" dirty="0" smtClean="0">
                          <a:cs typeface="Times New Roman" pitchFamily="18" charset="0"/>
                        </a:rPr>
                        <a:t>ы ждём тебя, </a:t>
                      </a:r>
                      <a:endParaRPr lang="ru-RU" sz="2000" b="1" dirty="0" smtClean="0"/>
                    </a:p>
                    <a:p>
                      <a:pPr eaLnBrk="0" hangingPunct="0"/>
                      <a:r>
                        <a:rPr lang="ru-RU" sz="2000" b="1" dirty="0" smtClean="0">
                          <a:solidFill>
                            <a:srgbClr val="FF0000"/>
                          </a:solidFill>
                          <a:cs typeface="Times New Roman" pitchFamily="18" charset="0"/>
                        </a:rPr>
                        <a:t>Н</a:t>
                      </a:r>
                      <a:r>
                        <a:rPr lang="ru-RU" sz="2000" b="1" dirty="0" smtClean="0">
                          <a:cs typeface="Times New Roman" pitchFamily="18" charset="0"/>
                        </a:rPr>
                        <a:t>е дрейфь, в себя поверь!</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А</a:t>
                      </a:r>
                      <a:r>
                        <a:rPr lang="ru-RU" sz="2000" b="1" dirty="0" smtClean="0">
                          <a:cs typeface="Times New Roman" pitchFamily="18" charset="0"/>
                        </a:rPr>
                        <a:t>ктив, пассив</a:t>
                      </a:r>
                      <a:endParaRPr lang="ru-RU" sz="2000" b="1" dirty="0" smtClean="0"/>
                    </a:p>
                    <a:p>
                      <a:pPr eaLnBrk="0" hangingPunct="0"/>
                      <a:r>
                        <a:rPr lang="ru-RU" sz="2000" b="1" dirty="0" smtClean="0">
                          <a:solidFill>
                            <a:srgbClr val="FF0000"/>
                          </a:solidFill>
                          <a:cs typeface="Times New Roman" pitchFamily="18" charset="0"/>
                        </a:rPr>
                        <a:t>Б</a:t>
                      </a:r>
                      <a:r>
                        <a:rPr lang="ru-RU" sz="2000" b="1" dirty="0" smtClean="0">
                          <a:cs typeface="Times New Roman" pitchFamily="18" charset="0"/>
                        </a:rPr>
                        <a:t>алансом уровнять</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У</a:t>
                      </a:r>
                      <a:r>
                        <a:rPr lang="ru-RU" sz="2000" b="1" dirty="0" smtClean="0">
                          <a:cs typeface="Times New Roman" pitchFamily="18" charset="0"/>
                        </a:rPr>
                        <a:t>чись у нас,</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Х</a:t>
                      </a:r>
                      <a:r>
                        <a:rPr lang="ru-RU" sz="2000" b="1" dirty="0" smtClean="0">
                          <a:cs typeface="Times New Roman" pitchFamily="18" charset="0"/>
                        </a:rPr>
                        <a:t>ороший повод в том:</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У</a:t>
                      </a:r>
                      <a:r>
                        <a:rPr lang="ru-RU" sz="2000" b="1" dirty="0" smtClean="0">
                          <a:cs typeface="Times New Roman" pitchFamily="18" charset="0"/>
                        </a:rPr>
                        <a:t>чёта знания,</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Ч</a:t>
                      </a:r>
                      <a:r>
                        <a:rPr lang="ru-RU" sz="2000" b="1" dirty="0" smtClean="0">
                          <a:cs typeface="Times New Roman" pitchFamily="18" charset="0"/>
                        </a:rPr>
                        <a:t>то будешь получать,</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Е</a:t>
                      </a:r>
                      <a:r>
                        <a:rPr lang="ru-RU" sz="2000" b="1" dirty="0" smtClean="0">
                          <a:cs typeface="Times New Roman" pitchFamily="18" charset="0"/>
                        </a:rPr>
                        <a:t>й богу, в будущем дадут</a:t>
                      </a:r>
                      <a:endParaRPr lang="ru-RU" sz="2000" b="1" dirty="0" smtClean="0"/>
                    </a:p>
                    <a:p>
                      <a:pPr eaLnBrk="0" hangingPunct="0"/>
                      <a:r>
                        <a:rPr lang="ru-RU" sz="2000" b="1" dirty="0" smtClean="0">
                          <a:cs typeface="Times New Roman" pitchFamily="18" charset="0"/>
                        </a:rPr>
                        <a:t>               </a:t>
                      </a:r>
                      <a:r>
                        <a:rPr lang="ru-RU" sz="2000" b="1" dirty="0" smtClean="0">
                          <a:solidFill>
                            <a:srgbClr val="FF0000"/>
                          </a:solidFill>
                          <a:cs typeface="Times New Roman" pitchFamily="18" charset="0"/>
                        </a:rPr>
                        <a:t>Т</a:t>
                      </a:r>
                      <a:r>
                        <a:rPr lang="ru-RU" sz="2000" b="1" dirty="0" smtClean="0">
                          <a:cs typeface="Times New Roman" pitchFamily="18" charset="0"/>
                        </a:rPr>
                        <a:t>ебе достаток в дом!</a:t>
                      </a:r>
                      <a:endParaRPr lang="ru-RU" sz="2000" b="1" dirty="0" smtClean="0"/>
                    </a:p>
                    <a:p>
                      <a:pPr>
                        <a:lnSpc>
                          <a:spcPct val="115000"/>
                        </a:lnSpc>
                        <a:spcAft>
                          <a:spcPts val="0"/>
                        </a:spcAft>
                      </a:pPr>
                      <a:endParaRPr lang="ru-RU" sz="2000" b="0" dirty="0">
                        <a:latin typeface="Calibri"/>
                        <a:ea typeface="Calibri"/>
                        <a:cs typeface="Times New Roman"/>
                      </a:endParaRPr>
                    </a:p>
                  </a:txBody>
                  <a:tcPr marL="64941" marR="64941" marT="0" marB="0">
                    <a:lnL>
                      <a:noFill/>
                    </a:lnL>
                    <a:lnR>
                      <a:noFill/>
                    </a:lnR>
                    <a:lnT>
                      <a:noFill/>
                    </a:lnT>
                    <a:lnB>
                      <a:noFill/>
                    </a:lnB>
                  </a:tcPr>
                </a:tc>
              </a:tr>
              <a:tr h="447811">
                <a:tc>
                  <a:txBody>
                    <a:bodyPr/>
                    <a:lstStyle/>
                    <a:p>
                      <a:pPr>
                        <a:lnSpc>
                          <a:spcPct val="115000"/>
                        </a:lnSpc>
                        <a:spcAft>
                          <a:spcPts val="0"/>
                        </a:spcAft>
                      </a:pPr>
                      <a:endParaRPr lang="ru-RU" sz="2500" dirty="0">
                        <a:solidFill>
                          <a:srgbClr val="0070C0"/>
                        </a:solidFill>
                        <a:latin typeface="Arial Black" pitchFamily="34" charset="0"/>
                        <a:ea typeface="Calibri"/>
                        <a:cs typeface="Times New Roman"/>
                      </a:endParaRPr>
                    </a:p>
                  </a:txBody>
                  <a:tcPr marL="64941" marR="64941" marT="0" marB="0">
                    <a:lnL>
                      <a:noFill/>
                    </a:lnL>
                    <a:lnR>
                      <a:noFill/>
                    </a:lnR>
                    <a:lnT>
                      <a:noFill/>
                    </a:lnT>
                    <a:lnB>
                      <a:noFill/>
                    </a:lnB>
                  </a:tcPr>
                </a:tc>
                <a:tc>
                  <a:txBody>
                    <a:bodyPr/>
                    <a:lstStyle/>
                    <a:p>
                      <a:pPr>
                        <a:lnSpc>
                          <a:spcPct val="115000"/>
                        </a:lnSpc>
                        <a:spcAft>
                          <a:spcPts val="0"/>
                        </a:spcAft>
                      </a:pPr>
                      <a:endParaRPr lang="ru-RU" sz="2500" b="0" dirty="0">
                        <a:latin typeface="Calibri"/>
                        <a:ea typeface="Calibri"/>
                        <a:cs typeface="Times New Roman"/>
                      </a:endParaRPr>
                    </a:p>
                  </a:txBody>
                  <a:tcPr marL="64941" marR="64941" marT="0" marB="0">
                    <a:lnL>
                      <a:noFill/>
                    </a:lnL>
                    <a:lnR>
                      <a:noFill/>
                    </a:lnR>
                    <a:lnT>
                      <a:noFill/>
                    </a:lnT>
                    <a:lnB>
                      <a:noFill/>
                    </a:lnB>
                  </a:tcPr>
                </a:tc>
              </a:tr>
              <a:tr h="716308">
                <a:tc>
                  <a:txBody>
                    <a:bodyPr/>
                    <a:lstStyle/>
                    <a:p>
                      <a:pPr>
                        <a:lnSpc>
                          <a:spcPct val="115000"/>
                        </a:lnSpc>
                        <a:spcAft>
                          <a:spcPts val="0"/>
                        </a:spcAft>
                      </a:pPr>
                      <a:endParaRPr lang="ru-RU" sz="2500" dirty="0">
                        <a:solidFill>
                          <a:srgbClr val="0070C0"/>
                        </a:solidFill>
                        <a:latin typeface="Arial Black" pitchFamily="34" charset="0"/>
                        <a:ea typeface="Calibri"/>
                        <a:cs typeface="Times New Roman"/>
                      </a:endParaRPr>
                    </a:p>
                  </a:txBody>
                  <a:tcPr marL="64941" marR="64941" marT="0" marB="0">
                    <a:lnL>
                      <a:noFill/>
                    </a:lnL>
                    <a:lnR>
                      <a:noFill/>
                    </a:lnR>
                    <a:lnT>
                      <a:noFill/>
                    </a:lnT>
                    <a:lnB>
                      <a:noFill/>
                    </a:lnB>
                  </a:tcPr>
                </a:tc>
                <a:tc>
                  <a:txBody>
                    <a:bodyPr/>
                    <a:lstStyle/>
                    <a:p>
                      <a:pPr>
                        <a:lnSpc>
                          <a:spcPct val="115000"/>
                        </a:lnSpc>
                        <a:spcAft>
                          <a:spcPts val="0"/>
                        </a:spcAft>
                      </a:pPr>
                      <a:endParaRPr lang="ru-RU" sz="2500" b="0" dirty="0">
                        <a:latin typeface="Calibri"/>
                        <a:ea typeface="Calibri"/>
                        <a:cs typeface="Times New Roman"/>
                      </a:endParaRPr>
                    </a:p>
                  </a:txBody>
                  <a:tcPr marL="64941" marR="64941" marT="0" marB="0">
                    <a:lnL>
                      <a:noFill/>
                    </a:lnL>
                    <a:lnR>
                      <a:noFill/>
                    </a:lnR>
                    <a:lnT>
                      <a:noFill/>
                    </a:lnT>
                    <a:lnB>
                      <a:noFill/>
                    </a:lnB>
                  </a:tcPr>
                </a:tc>
              </a:tr>
            </a:tbl>
          </a:graphicData>
        </a:graphic>
      </p:graphicFrame>
    </p:spTree>
  </p:cSld>
  <p:clrMapOvr>
    <a:masterClrMapping/>
  </p:clrMapOvr>
  <p:transition advClick="0"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Рисунок 7" descr="breed.jpg"/>
          <p:cNvPicPr>
            <a:picLocks noChangeAspect="1"/>
          </p:cNvPicPr>
          <p:nvPr/>
        </p:nvPicPr>
        <p:blipFill>
          <a:blip r:embed="rId2">
            <a:lum contrast="-40000"/>
            <a:extLst>
              <a:ext uri="{28A0092B-C50C-407E-A947-70E740481C1C}">
                <a14:useLocalDpi xmlns:a14="http://schemas.microsoft.com/office/drawing/2010/main" xmlns="" val="0"/>
              </a:ext>
            </a:extLst>
          </a:blip>
          <a:srcRect/>
          <a:stretch>
            <a:fillRect/>
          </a:stretch>
        </p:blipFill>
        <p:spPr bwMode="auto">
          <a:xfrm>
            <a:off x="2786063" y="357188"/>
            <a:ext cx="5929312" cy="617855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2714625" y="2214563"/>
            <a:ext cx="2428875" cy="22860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rgbClr val="FFFF00"/>
                </a:solidFill>
                <a:latin typeface="Arial Black" pitchFamily="34" charset="0"/>
              </a:rPr>
              <a:t>Как копейке умножаться,</a:t>
            </a:r>
            <a:br>
              <a:rPr lang="ru-RU" sz="1600" dirty="0">
                <a:solidFill>
                  <a:srgbClr val="FFFF00"/>
                </a:solidFill>
                <a:latin typeface="Arial Black" pitchFamily="34" charset="0"/>
              </a:rPr>
            </a:br>
            <a:r>
              <a:rPr lang="ru-RU" sz="1600" dirty="0">
                <a:solidFill>
                  <a:srgbClr val="FFFF00"/>
                </a:solidFill>
                <a:latin typeface="Arial Black" pitchFamily="34" charset="0"/>
              </a:rPr>
              <a:t>Округляясь </a:t>
            </a:r>
          </a:p>
          <a:p>
            <a:pPr algn="ctr" fontAlgn="auto">
              <a:spcBef>
                <a:spcPts val="0"/>
              </a:spcBef>
              <a:spcAft>
                <a:spcPts val="0"/>
              </a:spcAft>
              <a:defRPr/>
            </a:pPr>
            <a:r>
              <a:rPr lang="ru-RU" sz="1600" dirty="0">
                <a:solidFill>
                  <a:srgbClr val="FFFF00"/>
                </a:solidFill>
                <a:latin typeface="Arial Black" pitchFamily="34" charset="0"/>
              </a:rPr>
              <a:t>в закромах?</a:t>
            </a:r>
            <a:br>
              <a:rPr lang="ru-RU" sz="1600" dirty="0">
                <a:solidFill>
                  <a:srgbClr val="FFFF00"/>
                </a:solidFill>
                <a:latin typeface="Arial Black" pitchFamily="34" charset="0"/>
              </a:rPr>
            </a:br>
            <a:r>
              <a:rPr lang="ru-RU" sz="1600" dirty="0">
                <a:solidFill>
                  <a:srgbClr val="FFFF00"/>
                </a:solidFill>
                <a:latin typeface="Arial Black" pitchFamily="34" charset="0"/>
              </a:rPr>
              <a:t>Без бухгалтера </a:t>
            </a:r>
          </a:p>
          <a:p>
            <a:pPr algn="ctr" fontAlgn="auto">
              <a:spcBef>
                <a:spcPts val="0"/>
              </a:spcBef>
              <a:spcAft>
                <a:spcPts val="0"/>
              </a:spcAft>
              <a:defRPr/>
            </a:pPr>
            <a:r>
              <a:rPr lang="ru-RU" sz="1600" dirty="0">
                <a:solidFill>
                  <a:srgbClr val="FFFF00"/>
                </a:solidFill>
                <a:latin typeface="Arial Black" pitchFamily="34" charset="0"/>
              </a:rPr>
              <a:t>в хозяйстве,</a:t>
            </a:r>
            <a:br>
              <a:rPr lang="ru-RU" sz="1600" dirty="0">
                <a:solidFill>
                  <a:srgbClr val="FFFF00"/>
                </a:solidFill>
                <a:latin typeface="Arial Black" pitchFamily="34" charset="0"/>
              </a:rPr>
            </a:br>
            <a:r>
              <a:rPr lang="ru-RU" sz="1600" dirty="0">
                <a:solidFill>
                  <a:srgbClr val="FFFF00"/>
                </a:solidFill>
                <a:latin typeface="Arial Black" pitchFamily="34" charset="0"/>
              </a:rPr>
              <a:t>Скажем прямо, </a:t>
            </a:r>
          </a:p>
          <a:p>
            <a:pPr algn="ctr" fontAlgn="auto">
              <a:spcBef>
                <a:spcPts val="0"/>
              </a:spcBef>
              <a:spcAft>
                <a:spcPts val="0"/>
              </a:spcAft>
              <a:defRPr/>
            </a:pPr>
            <a:r>
              <a:rPr lang="ru-RU" sz="1600" dirty="0">
                <a:solidFill>
                  <a:srgbClr val="FFFF00"/>
                </a:solidFill>
                <a:latin typeface="Arial Black" pitchFamily="34" charset="0"/>
              </a:rPr>
              <a:t>дело швах!</a:t>
            </a:r>
            <a:r>
              <a:rPr lang="ru-RU" sz="1400" dirty="0">
                <a:solidFill>
                  <a:srgbClr val="FFFF00"/>
                </a:solidFill>
                <a:latin typeface="Arial Black" pitchFamily="34" charset="0"/>
              </a:rPr>
              <a:t/>
            </a:r>
            <a:br>
              <a:rPr lang="ru-RU" sz="1400" dirty="0">
                <a:solidFill>
                  <a:srgbClr val="FFFF00"/>
                </a:solidFill>
                <a:latin typeface="Arial Black" pitchFamily="34" charset="0"/>
              </a:rPr>
            </a:br>
            <a:r>
              <a:rPr lang="ru-RU" sz="1400" dirty="0">
                <a:solidFill>
                  <a:srgbClr val="FFFF00"/>
                </a:solidFill>
                <a:latin typeface="Arial Black" pitchFamily="34" charset="0"/>
              </a:rPr>
              <a:t/>
            </a:r>
            <a:br>
              <a:rPr lang="ru-RU" sz="1400" dirty="0">
                <a:solidFill>
                  <a:srgbClr val="FFFF00"/>
                </a:solidFill>
                <a:latin typeface="Arial Black" pitchFamily="34" charset="0"/>
              </a:rPr>
            </a:br>
            <a:r>
              <a:rPr lang="ru-RU" sz="1600" dirty="0">
                <a:solidFill>
                  <a:srgbClr val="FFFF00"/>
                </a:solidFill>
                <a:latin typeface="Arial Black" pitchFamily="34" charset="0"/>
              </a:rPr>
              <a:t>Кошмаром представляется</a:t>
            </a:r>
            <a:br>
              <a:rPr lang="ru-RU" sz="1600" dirty="0">
                <a:solidFill>
                  <a:srgbClr val="FFFF00"/>
                </a:solidFill>
                <a:latin typeface="Arial Black" pitchFamily="34" charset="0"/>
              </a:rPr>
            </a:br>
            <a:r>
              <a:rPr lang="ru-RU" sz="1600" dirty="0">
                <a:solidFill>
                  <a:srgbClr val="FFFF00"/>
                </a:solidFill>
                <a:latin typeface="Arial Black" pitchFamily="34" charset="0"/>
              </a:rPr>
              <a:t>Планета без бумаг:</a:t>
            </a:r>
            <a:br>
              <a:rPr lang="ru-RU" sz="1600" dirty="0">
                <a:solidFill>
                  <a:srgbClr val="FFFF00"/>
                </a:solidFill>
                <a:latin typeface="Arial Black" pitchFamily="34" charset="0"/>
              </a:rPr>
            </a:br>
            <a:r>
              <a:rPr lang="ru-RU" sz="1600" dirty="0">
                <a:solidFill>
                  <a:srgbClr val="FFFF00"/>
                </a:solidFill>
                <a:latin typeface="Arial Black" pitchFamily="34" charset="0"/>
              </a:rPr>
              <a:t>Порядок рассыпается</a:t>
            </a:r>
            <a:br>
              <a:rPr lang="ru-RU" sz="1600" dirty="0">
                <a:solidFill>
                  <a:srgbClr val="FFFF00"/>
                </a:solidFill>
                <a:latin typeface="Arial Black" pitchFamily="34" charset="0"/>
              </a:rPr>
            </a:br>
            <a:r>
              <a:rPr lang="ru-RU" sz="1600" dirty="0">
                <a:solidFill>
                  <a:srgbClr val="FFFF00"/>
                </a:solidFill>
                <a:latin typeface="Arial Black" pitchFamily="34" charset="0"/>
              </a:rPr>
              <a:t>И царствует бардак...</a:t>
            </a:r>
            <a:r>
              <a:rPr lang="ru-RU" sz="1400" dirty="0">
                <a:solidFill>
                  <a:srgbClr val="FFFF00"/>
                </a:solidFill>
                <a:latin typeface="Arial Black" pitchFamily="34" charset="0"/>
              </a:rPr>
              <a:t/>
            </a:r>
            <a:br>
              <a:rPr lang="ru-RU" sz="1400" dirty="0">
                <a:solidFill>
                  <a:srgbClr val="FFFF00"/>
                </a:solidFill>
                <a:latin typeface="Arial Black" pitchFamily="34" charset="0"/>
              </a:rPr>
            </a:br>
            <a:r>
              <a:rPr lang="ru-RU" sz="1400" dirty="0">
                <a:solidFill>
                  <a:srgbClr val="FFFF00"/>
                </a:solidFill>
                <a:latin typeface="Arial Black" pitchFamily="34" charset="0"/>
              </a:rPr>
              <a:t/>
            </a:r>
            <a:br>
              <a:rPr lang="ru-RU" sz="1400" dirty="0">
                <a:solidFill>
                  <a:srgbClr val="FFFF00"/>
                </a:solidFill>
                <a:latin typeface="Arial Black" pitchFamily="34" charset="0"/>
              </a:rPr>
            </a:br>
            <a:r>
              <a:rPr lang="ru-RU" sz="1600" dirty="0">
                <a:solidFill>
                  <a:srgbClr val="FFFF00"/>
                </a:solidFill>
                <a:latin typeface="Arial Black" pitchFamily="34" charset="0"/>
              </a:rPr>
              <a:t>Но стройными колоннами</a:t>
            </a:r>
            <a:br>
              <a:rPr lang="ru-RU" sz="1600" dirty="0">
                <a:solidFill>
                  <a:srgbClr val="FFFF00"/>
                </a:solidFill>
                <a:latin typeface="Arial Black" pitchFamily="34" charset="0"/>
              </a:rPr>
            </a:br>
            <a:r>
              <a:rPr lang="ru-RU" sz="1600" dirty="0">
                <a:solidFill>
                  <a:srgbClr val="FFFF00"/>
                </a:solidFill>
                <a:latin typeface="Arial Black" pitchFamily="34" charset="0"/>
              </a:rPr>
              <a:t>Бухгалтеров ряды -</a:t>
            </a:r>
            <a:br>
              <a:rPr lang="ru-RU" sz="1600" dirty="0">
                <a:solidFill>
                  <a:srgbClr val="FFFF00"/>
                </a:solidFill>
                <a:latin typeface="Arial Black" pitchFamily="34" charset="0"/>
              </a:rPr>
            </a:br>
            <a:r>
              <a:rPr lang="ru-RU" sz="1600" dirty="0">
                <a:solidFill>
                  <a:srgbClr val="FFFF00"/>
                </a:solidFill>
                <a:latin typeface="Arial Black" pitchFamily="34" charset="0"/>
              </a:rPr>
              <a:t>Сидят, герои скромные,</a:t>
            </a:r>
            <a:br>
              <a:rPr lang="ru-RU" sz="1600" dirty="0">
                <a:solidFill>
                  <a:srgbClr val="FFFF00"/>
                </a:solidFill>
                <a:latin typeface="Arial Black" pitchFamily="34" charset="0"/>
              </a:rPr>
            </a:br>
            <a:r>
              <a:rPr lang="ru-RU" sz="1600" dirty="0">
                <a:solidFill>
                  <a:srgbClr val="FFFF00"/>
                </a:solidFill>
                <a:latin typeface="Arial Black" pitchFamily="34" charset="0"/>
              </a:rPr>
              <a:t>Спасая от беды</a:t>
            </a:r>
            <a:endParaRPr lang="ru-RU" sz="1600" dirty="0">
              <a:solidFill>
                <a:srgbClr val="FFFF00"/>
              </a:solidFill>
            </a:endParaRPr>
          </a:p>
        </p:txBody>
      </p:sp>
      <p:sp>
        <p:nvSpPr>
          <p:cNvPr id="10" name="Прямоугольник 9"/>
          <p:cNvSpPr/>
          <p:nvPr/>
        </p:nvSpPr>
        <p:spPr>
          <a:xfrm>
            <a:off x="6143625" y="2857500"/>
            <a:ext cx="2500313" cy="3000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rgbClr val="FFFF00"/>
                </a:solidFill>
                <a:latin typeface="Arial Black" pitchFamily="34" charset="0"/>
              </a:rPr>
              <a:t>Актив с пассивом борется -</a:t>
            </a:r>
            <a:br>
              <a:rPr lang="ru-RU" sz="1600" dirty="0">
                <a:solidFill>
                  <a:srgbClr val="FFFF00"/>
                </a:solidFill>
                <a:latin typeface="Arial Black" pitchFamily="34" charset="0"/>
              </a:rPr>
            </a:br>
            <a:r>
              <a:rPr lang="ru-RU" sz="1600" dirty="0">
                <a:solidFill>
                  <a:srgbClr val="FFFF00"/>
                </a:solidFill>
                <a:latin typeface="Arial Black" pitchFamily="34" charset="0"/>
              </a:rPr>
              <a:t>Упорная игра.</a:t>
            </a:r>
            <a:br>
              <a:rPr lang="ru-RU" sz="1600" dirty="0">
                <a:solidFill>
                  <a:srgbClr val="FFFF00"/>
                </a:solidFill>
                <a:latin typeface="Arial Black" pitchFamily="34" charset="0"/>
              </a:rPr>
            </a:br>
            <a:r>
              <a:rPr lang="ru-RU" sz="1600" dirty="0">
                <a:solidFill>
                  <a:srgbClr val="FFFF00"/>
                </a:solidFill>
                <a:latin typeface="Arial Black" pitchFamily="34" charset="0"/>
              </a:rPr>
              <a:t>Бухгалтеры футболятся</a:t>
            </a:r>
            <a:br>
              <a:rPr lang="ru-RU" sz="1600" dirty="0">
                <a:solidFill>
                  <a:srgbClr val="FFFF00"/>
                </a:solidFill>
                <a:latin typeface="Arial Black" pitchFamily="34" charset="0"/>
              </a:rPr>
            </a:br>
            <a:r>
              <a:rPr lang="ru-RU" sz="1600" dirty="0">
                <a:solidFill>
                  <a:srgbClr val="FFFF00"/>
                </a:solidFill>
                <a:latin typeface="Arial Black" pitchFamily="34" charset="0"/>
              </a:rPr>
              <a:t>Бумажками с утра:</a:t>
            </a:r>
            <a:br>
              <a:rPr lang="ru-RU" sz="1600" dirty="0">
                <a:solidFill>
                  <a:srgbClr val="FFFF00"/>
                </a:solidFill>
                <a:latin typeface="Arial Black" pitchFamily="34" charset="0"/>
              </a:rPr>
            </a:br>
            <a:r>
              <a:rPr lang="ru-RU" sz="1400" dirty="0">
                <a:solidFill>
                  <a:srgbClr val="FFFF00"/>
                </a:solidFill>
                <a:latin typeface="Arial Black" pitchFamily="34" charset="0"/>
              </a:rPr>
              <a:t/>
            </a:r>
            <a:br>
              <a:rPr lang="ru-RU" sz="1400" dirty="0">
                <a:solidFill>
                  <a:srgbClr val="FFFF00"/>
                </a:solidFill>
                <a:latin typeface="Arial Black" pitchFamily="34" charset="0"/>
              </a:rPr>
            </a:br>
            <a:r>
              <a:rPr lang="ru-RU" sz="1600" dirty="0">
                <a:solidFill>
                  <a:srgbClr val="FFFF00"/>
                </a:solidFill>
                <a:latin typeface="Arial Black" pitchFamily="34" charset="0"/>
              </a:rPr>
              <a:t>Ведя двойные записи</a:t>
            </a:r>
            <a:br>
              <a:rPr lang="ru-RU" sz="1600" dirty="0">
                <a:solidFill>
                  <a:srgbClr val="FFFF00"/>
                </a:solidFill>
                <a:latin typeface="Arial Black" pitchFamily="34" charset="0"/>
              </a:rPr>
            </a:br>
            <a:r>
              <a:rPr lang="ru-RU" sz="1600" dirty="0">
                <a:solidFill>
                  <a:srgbClr val="FFFF00"/>
                </a:solidFill>
                <a:latin typeface="Arial Black" pitchFamily="34" charset="0"/>
              </a:rPr>
              <a:t>В регистрах вдоль ворот,</a:t>
            </a:r>
            <a:br>
              <a:rPr lang="ru-RU" sz="1600" dirty="0">
                <a:solidFill>
                  <a:srgbClr val="FFFF00"/>
                </a:solidFill>
                <a:latin typeface="Arial Black" pitchFamily="34" charset="0"/>
              </a:rPr>
            </a:br>
            <a:r>
              <a:rPr lang="ru-RU" sz="1600" dirty="0">
                <a:solidFill>
                  <a:srgbClr val="FFFF00"/>
                </a:solidFill>
                <a:latin typeface="Arial Black" pitchFamily="34" charset="0"/>
              </a:rPr>
              <a:t>Проводками, </a:t>
            </a:r>
          </a:p>
          <a:p>
            <a:pPr algn="ctr" fontAlgn="auto">
              <a:spcBef>
                <a:spcPts val="0"/>
              </a:spcBef>
              <a:spcAft>
                <a:spcPts val="0"/>
              </a:spcAft>
              <a:defRPr/>
            </a:pPr>
            <a:r>
              <a:rPr lang="ru-RU" sz="1600" dirty="0">
                <a:solidFill>
                  <a:srgbClr val="FFFF00"/>
                </a:solidFill>
                <a:latin typeface="Arial Black" pitchFamily="34" charset="0"/>
              </a:rPr>
              <a:t>как пасами,</a:t>
            </a:r>
            <a:br>
              <a:rPr lang="ru-RU" sz="1600" dirty="0">
                <a:solidFill>
                  <a:srgbClr val="FFFF00"/>
                </a:solidFill>
                <a:latin typeface="Arial Black" pitchFamily="34" charset="0"/>
              </a:rPr>
            </a:br>
            <a:r>
              <a:rPr lang="ru-RU" sz="1600" dirty="0">
                <a:solidFill>
                  <a:srgbClr val="FFFF00"/>
                </a:solidFill>
                <a:latin typeface="Arial Black" pitchFamily="34" charset="0"/>
              </a:rPr>
              <a:t>Выравнивают счёт.</a:t>
            </a:r>
          </a:p>
        </p:txBody>
      </p:sp>
      <p:sp>
        <p:nvSpPr>
          <p:cNvPr id="6" name="Прямоугольник 5"/>
          <p:cNvSpPr/>
          <p:nvPr/>
        </p:nvSpPr>
        <p:spPr>
          <a:xfrm>
            <a:off x="0" y="2571750"/>
            <a:ext cx="2571750" cy="1754188"/>
          </a:xfrm>
          <a:prstGeom prst="rect">
            <a:avLst/>
          </a:prstGeom>
        </p:spPr>
        <p:txBody>
          <a:bodyPr>
            <a:spAutoFit/>
          </a:bodyPr>
          <a:lstStyle/>
          <a:p>
            <a:pPr>
              <a:defRPr/>
            </a:pPr>
            <a:r>
              <a:rPr lang="ru-RU" sz="3600" b="1" i="1" dirty="0">
                <a:solidFill>
                  <a:srgbClr val="FF0000"/>
                </a:solidFill>
                <a:effectLst>
                  <a:outerShdw blurRad="38100" dist="38100" dir="2700000" algn="tl">
                    <a:srgbClr val="C0C0C0"/>
                  </a:outerShdw>
                </a:effectLst>
                <a:latin typeface="Times New Roman" pitchFamily="18" charset="0"/>
              </a:rPr>
              <a:t>Спасибо </a:t>
            </a:r>
          </a:p>
          <a:p>
            <a:pPr>
              <a:defRPr/>
            </a:pPr>
            <a:r>
              <a:rPr lang="ru-RU" sz="3600" b="1" i="1" dirty="0">
                <a:solidFill>
                  <a:srgbClr val="FF0000"/>
                </a:solidFill>
                <a:effectLst>
                  <a:outerShdw blurRad="38100" dist="38100" dir="2700000" algn="tl">
                    <a:srgbClr val="C0C0C0"/>
                  </a:outerShdw>
                </a:effectLst>
                <a:latin typeface="Times New Roman" pitchFamily="18" charset="0"/>
              </a:rPr>
              <a:t>за          внимание!</a:t>
            </a:r>
            <a:endParaRPr lang="ru-RU" sz="3600" dirty="0">
              <a:solidFill>
                <a:srgbClr val="FF0000"/>
              </a:solidFill>
            </a:endParaRP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9">
                                            <p:txEl>
                                              <p:pRg st="0" end="0"/>
                                            </p:txEl>
                                          </p:spTgt>
                                        </p:tgtEl>
                                        <p:attrNameLst>
                                          <p:attrName>style.color</p:attrName>
                                        </p:attrNameLst>
                                      </p:cBhvr>
                                      <p:to>
                                        <p:clrVal>
                                          <a:schemeClr val="accent2"/>
                                        </p:clrVal>
                                      </p:to>
                                    </p:set>
                                    <p:set>
                                      <p:cBhvr>
                                        <p:cTn id="7" dur="500" fill="hold"/>
                                        <p:tgtEl>
                                          <p:spTgt spid="9">
                                            <p:txEl>
                                              <p:pRg st="0" end="0"/>
                                            </p:txEl>
                                          </p:spTgt>
                                        </p:tgtEl>
                                        <p:attrNameLst>
                                          <p:attrName>fillcolor</p:attrName>
                                        </p:attrNameLst>
                                      </p:cBhvr>
                                      <p:to>
                                        <p:clrVal>
                                          <a:schemeClr val="accent2"/>
                                        </p:clrVal>
                                      </p:to>
                                    </p:set>
                                    <p:set>
                                      <p:cBhvr>
                                        <p:cTn id="8" dur="500" fill="hold"/>
                                        <p:tgtEl>
                                          <p:spTgt spid="9">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9">
                                            <p:txEl>
                                              <p:pRg st="1" end="1"/>
                                            </p:txEl>
                                          </p:spTgt>
                                        </p:tgtEl>
                                        <p:attrNameLst>
                                          <p:attrName>style.color</p:attrName>
                                        </p:attrNameLst>
                                      </p:cBhvr>
                                      <p:to>
                                        <p:clrVal>
                                          <a:schemeClr val="accent2"/>
                                        </p:clrVal>
                                      </p:to>
                                    </p:set>
                                    <p:set>
                                      <p:cBhvr>
                                        <p:cTn id="11" dur="500" fill="hold"/>
                                        <p:tgtEl>
                                          <p:spTgt spid="9">
                                            <p:txEl>
                                              <p:pRg st="1" end="1"/>
                                            </p:txEl>
                                          </p:spTgt>
                                        </p:tgtEl>
                                        <p:attrNameLst>
                                          <p:attrName>fillcolor</p:attrName>
                                        </p:attrNameLst>
                                      </p:cBhvr>
                                      <p:to>
                                        <p:clrVal>
                                          <a:schemeClr val="accent2"/>
                                        </p:clrVal>
                                      </p:to>
                                    </p:set>
                                    <p:set>
                                      <p:cBhvr>
                                        <p:cTn id="12" dur="500" fill="hold"/>
                                        <p:tgtEl>
                                          <p:spTgt spid="9">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9">
                                            <p:txEl>
                                              <p:pRg st="2" end="2"/>
                                            </p:txEl>
                                          </p:spTgt>
                                        </p:tgtEl>
                                        <p:attrNameLst>
                                          <p:attrName>style.color</p:attrName>
                                        </p:attrNameLst>
                                      </p:cBhvr>
                                      <p:to>
                                        <p:clrVal>
                                          <a:schemeClr val="accent2"/>
                                        </p:clrVal>
                                      </p:to>
                                    </p:set>
                                    <p:set>
                                      <p:cBhvr>
                                        <p:cTn id="15" dur="500" fill="hold"/>
                                        <p:tgtEl>
                                          <p:spTgt spid="9">
                                            <p:txEl>
                                              <p:pRg st="2" end="2"/>
                                            </p:txEl>
                                          </p:spTgt>
                                        </p:tgtEl>
                                        <p:attrNameLst>
                                          <p:attrName>fillcolor</p:attrName>
                                        </p:attrNameLst>
                                      </p:cBhvr>
                                      <p:to>
                                        <p:clrVal>
                                          <a:schemeClr val="accent2"/>
                                        </p:clrVal>
                                      </p:to>
                                    </p:set>
                                    <p:set>
                                      <p:cBhvr>
                                        <p:cTn id="16" dur="500" fill="hold"/>
                                        <p:tgtEl>
                                          <p:spTgt spid="9">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9">
                                            <p:txEl>
                                              <p:pRg st="3" end="3"/>
                                            </p:txEl>
                                          </p:spTgt>
                                        </p:tgtEl>
                                        <p:attrNameLst>
                                          <p:attrName>style.color</p:attrName>
                                        </p:attrNameLst>
                                      </p:cBhvr>
                                      <p:to>
                                        <p:clrVal>
                                          <a:schemeClr val="accent2"/>
                                        </p:clrVal>
                                      </p:to>
                                    </p:set>
                                    <p:set>
                                      <p:cBhvr>
                                        <p:cTn id="19" dur="500" fill="hold"/>
                                        <p:tgtEl>
                                          <p:spTgt spid="9">
                                            <p:txEl>
                                              <p:pRg st="3" end="3"/>
                                            </p:txEl>
                                          </p:spTgt>
                                        </p:tgtEl>
                                        <p:attrNameLst>
                                          <p:attrName>fillcolor</p:attrName>
                                        </p:attrNameLst>
                                      </p:cBhvr>
                                      <p:to>
                                        <p:clrVal>
                                          <a:schemeClr val="accent2"/>
                                        </p:clrVal>
                                      </p:to>
                                    </p:set>
                                    <p:set>
                                      <p:cBhvr>
                                        <p:cTn id="20" dur="500" fill="hold"/>
                                        <p:tgtEl>
                                          <p:spTgt spid="9">
                                            <p:txEl>
                                              <p:pRg st="3" end="3"/>
                                            </p:txEl>
                                          </p:spTgt>
                                        </p:tgtEl>
                                        <p:attrNameLst>
                                          <p:attrName>fill.type</p:attrName>
                                        </p:attrNameLst>
                                      </p:cBhvr>
                                      <p:to>
                                        <p:strVal val="solid"/>
                                      </p:to>
                                    </p:set>
                                  </p:childTnLst>
                                </p:cTn>
                              </p:par>
                            </p:childTnLst>
                          </p:cTn>
                        </p:par>
                        <p:par>
                          <p:cTn id="21" fill="hold" nodeType="afterGroup">
                            <p:stCondLst>
                              <p:cond delay="3520"/>
                            </p:stCondLst>
                            <p:childTnLst>
                              <p:par>
                                <p:cTn id="22" presetID="16" presetClass="emph" presetSubtype="0" fill="hold" nodeType="afterEffect">
                                  <p:stCondLst>
                                    <p:cond delay="0"/>
                                  </p:stCondLst>
                                  <p:iterate type="lt">
                                    <p:tmPct val="4000"/>
                                  </p:iterate>
                                  <p:childTnLst>
                                    <p:set>
                                      <p:cBhvr override="childStyle">
                                        <p:cTn id="23" dur="500" fill="hold"/>
                                        <p:tgtEl>
                                          <p:spTgt spid="10">
                                            <p:txEl>
                                              <p:pRg st="0" end="0"/>
                                            </p:txEl>
                                          </p:spTgt>
                                        </p:tgtEl>
                                        <p:attrNameLst>
                                          <p:attrName>style.color</p:attrName>
                                        </p:attrNameLst>
                                      </p:cBhvr>
                                      <p:to>
                                        <p:clrVal>
                                          <a:schemeClr val="accent2"/>
                                        </p:clrVal>
                                      </p:to>
                                    </p:set>
                                    <p:set>
                                      <p:cBhvr>
                                        <p:cTn id="24" dur="500" fill="hold"/>
                                        <p:tgtEl>
                                          <p:spTgt spid="10">
                                            <p:txEl>
                                              <p:pRg st="0" end="0"/>
                                            </p:txEl>
                                          </p:spTgt>
                                        </p:tgtEl>
                                        <p:attrNameLst>
                                          <p:attrName>fillcolor</p:attrName>
                                        </p:attrNameLst>
                                      </p:cBhvr>
                                      <p:to>
                                        <p:clrVal>
                                          <a:schemeClr val="accent2"/>
                                        </p:clrVal>
                                      </p:to>
                                    </p:set>
                                    <p:set>
                                      <p:cBhvr>
                                        <p:cTn id="25" dur="500" fill="hold"/>
                                        <p:tgtEl>
                                          <p:spTgt spid="10">
                                            <p:txEl>
                                              <p:pRg st="0" end="0"/>
                                            </p:txEl>
                                          </p:spTgt>
                                        </p:tgtEl>
                                        <p:attrNameLst>
                                          <p:attrName>fill.type</p:attrName>
                                        </p:attrNameLst>
                                      </p:cBhvr>
                                      <p:to>
                                        <p:strVal val="solid"/>
                                      </p:to>
                                    </p:set>
                                  </p:childTnLst>
                                </p:cTn>
                              </p:par>
                            </p:childTnLst>
                          </p:cTn>
                        </p:par>
                        <p:par>
                          <p:cTn id="26" fill="hold" nodeType="afterGroup">
                            <p:stCondLst>
                              <p:cond delay="6360"/>
                            </p:stCondLst>
                            <p:childTnLst>
                              <p:par>
                                <p:cTn id="27" presetID="16" presetClass="emph" presetSubtype="0" fill="hold" nodeType="afterEffect">
                                  <p:stCondLst>
                                    <p:cond delay="0"/>
                                  </p:stCondLst>
                                  <p:iterate type="lt">
                                    <p:tmPct val="4000"/>
                                  </p:iterate>
                                  <p:childTnLst>
                                    <p:set>
                                      <p:cBhvr override="childStyle">
                                        <p:cTn id="28" dur="500" fill="hold"/>
                                        <p:tgtEl>
                                          <p:spTgt spid="10">
                                            <p:txEl>
                                              <p:pRg st="1" end="1"/>
                                            </p:txEl>
                                          </p:spTgt>
                                        </p:tgtEl>
                                        <p:attrNameLst>
                                          <p:attrName>style.color</p:attrName>
                                        </p:attrNameLst>
                                      </p:cBhvr>
                                      <p:to>
                                        <p:clrVal>
                                          <a:schemeClr val="accent2"/>
                                        </p:clrVal>
                                      </p:to>
                                    </p:set>
                                    <p:set>
                                      <p:cBhvr>
                                        <p:cTn id="29" dur="500" fill="hold"/>
                                        <p:tgtEl>
                                          <p:spTgt spid="10">
                                            <p:txEl>
                                              <p:pRg st="1" end="1"/>
                                            </p:txEl>
                                          </p:spTgt>
                                        </p:tgtEl>
                                        <p:attrNameLst>
                                          <p:attrName>fillcolor</p:attrName>
                                        </p:attrNameLst>
                                      </p:cBhvr>
                                      <p:to>
                                        <p:clrVal>
                                          <a:schemeClr val="accent2"/>
                                        </p:clrVal>
                                      </p:to>
                                    </p:set>
                                    <p:set>
                                      <p:cBhvr>
                                        <p:cTn id="30" dur="500" fill="hold"/>
                                        <p:tgtEl>
                                          <p:spTgt spid="1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B0B98AF8EBEB2243A75E87F6872F0DD8" ma:contentTypeVersion="0" ma:contentTypeDescription="Создание документа." ma:contentTypeScope="" ma:versionID="6bad5f6faa7b491181e83f808c2702ba">
  <xsd:schema xmlns:xsd="http://www.w3.org/2001/XMLSchema" xmlns:p="http://schemas.microsoft.com/office/2006/metadata/properties" targetNamespace="http://schemas.microsoft.com/office/2006/metadata/properties" ma:root="true" ma:fieldsID="f8d8c801c90ab8a4c13d7528a384629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36C451F-B3FA-4DB1-A294-02E25F5D6235}">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56363F1-4710-4AEE-BAE4-5D613E65710D}">
  <ds:schemaRefs>
    <ds:schemaRef ds:uri="http://schemas.microsoft.com/sharepoint/v3/contenttype/forms"/>
  </ds:schemaRefs>
</ds:datastoreItem>
</file>

<file path=customXml/itemProps3.xml><?xml version="1.0" encoding="utf-8"?>
<ds:datastoreItem xmlns:ds="http://schemas.openxmlformats.org/officeDocument/2006/customXml" ds:itemID="{2369CFC3-897F-47FE-B5F3-DA57ABAFDD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546</TotalTime>
  <Words>190</Words>
  <Application>Microsoft Office PowerPoint</Application>
  <PresentationFormat>Экран (4:3)</PresentationFormat>
  <Paragraphs>39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Изящная</vt:lpstr>
      <vt:lpstr>направление Экономика   профиль Бухгалтерский учет, анализ и аудит  форма обучения – бакалавриат срок обучения – 4 года ВСТУПИТЕЛЬНЫЕ ИСПЫТАНИЯ РУССКИЙ ЯЗЫК МАТЕМАТИКА ОБЩЕСТВОЗНАНИЕ КОНТАКТНЫЙ ТЕЛЕФОН 23-66-95 </vt:lpstr>
      <vt:lpstr>Слайд 2</vt:lpstr>
      <vt:lpstr>      В период обучения студенты изучают дисциплины:        статистику         финансы           страхование          деньги, кредит, банки         аудит              бухгалтерский финансовый учет                                                               бухгалтерский управленческий учет        бухгалтерскую финансовую отчетность         комплексный анализ хозяйственной деятельности                                       лабораторный практикум по бухгалтерскому учету            бухгалтерское дело         учет на предприятиях малого бизнеса        учет и анализ в страховых организациях         учет и  анализ в коммерческих банках         бюджетный учет          налоговый учет и отчетность          особенности учета в торговле    автоматизацию бухгалтерского учета и анализа   хозяйственной деятельности    </vt:lpstr>
      <vt:lpstr>                Проведение занятий ведется с использованием  активных методов обучения,  таких как:  проблемные лекции,  разыгрывание ролей,  анализ конкретных ситуаций,  деловые игры,  игровое проектирование,  олимпиады.    По специальным дисциплинам используются современные пакеты прикладных программ по бухгалтерскому учету  и экономическому анализу,  средства Internet. </vt:lpstr>
      <vt:lpstr>О качестве обучения свидетельствуют награды,  постоянно получаемые студентами на олимпиадах и конкурсах:     межвузовских и Всероссийских олимпиадах по бухгалтерскому учету, экономическому анализу и аудиту      Всероссийском конкурсе по использованию  «1 С: Бухгалтерии»     премии и дипломы на конкурсах выпускных квалификационных работ     именные стипендии  (президента РФ, Правительства РФ, губернатора Омской области, мэра города Омска, компании «Консультант Плюс», ученого совета ОГИС). </vt:lpstr>
      <vt:lpstr>Кем Вы сможете работать?   бухгалтер бухгалтер-кассир  специалист  планово-экономического отдела  специалист  контрольно-ревизионного отдела  главный бухгалтер  финансовый директор  финансовый аналитик  или финансовый менеджер аудитор  </vt:lpstr>
      <vt:lpstr>                                                    Направление «Экономика»  профиль «Бухгалтерский учет, анализ и аудит» дает возможность студентам получить обширные экономические знания  по формированию и анализу необходимой любому предприятию информации   об активах, обязательствах, капитале,   движении денежных потоков, доходах  и расходах,   финансовых результатах деятельности предприятия.   Будучи выпускником данного направления, каждый сможет профессионально обслуживать предпринимательскую деятельность всех форм собственности и осуществлять реализацию собственных навыков в любой сфере экономики.   </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СПЕЦИАЛИЗАЦИЯ:  Бухгалтерский учет, анализ и аудит в коммерческих организациях (кроме банков и других финансово-кредитных учреждений)</dc:title>
  <dc:creator>user</dc:creator>
  <cp:lastModifiedBy>User</cp:lastModifiedBy>
  <cp:revision>69</cp:revision>
  <dcterms:modified xsi:type="dcterms:W3CDTF">2016-10-28T11:33:16Z</dcterms:modified>
</cp:coreProperties>
</file>